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88" d="100"/>
          <a:sy n="188" d="100"/>
        </p:scale>
        <p:origin x="1269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770" y="75499"/>
            <a:ext cx="2776220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59994" y="2690172"/>
            <a:ext cx="3888104" cy="54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22373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22373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75920"/>
          </a:xfrm>
          <a:custGeom>
            <a:avLst/>
            <a:gdLst/>
            <a:ahLst/>
            <a:cxnLst/>
            <a:rect l="l" t="t" r="r" b="b"/>
            <a:pathLst>
              <a:path w="4608195" h="375920">
                <a:moveTo>
                  <a:pt x="4608004" y="0"/>
                </a:moveTo>
                <a:lnTo>
                  <a:pt x="0" y="0"/>
                </a:lnTo>
                <a:lnTo>
                  <a:pt x="0" y="375500"/>
                </a:lnTo>
                <a:lnTo>
                  <a:pt x="4608004" y="375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770" y="75499"/>
            <a:ext cx="3953357" cy="209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000309"/>
            <a:ext cx="3847465" cy="149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22373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28465" y="3179686"/>
            <a:ext cx="294639" cy="153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a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581C8-904A-6F69-BB3F-49599EC96AF0}"/>
              </a:ext>
            </a:extLst>
          </p:cNvPr>
          <p:cNvSpPr txBox="1"/>
          <p:nvPr/>
        </p:nvSpPr>
        <p:spPr>
          <a:xfrm>
            <a:off x="1238250" y="3032890"/>
            <a:ext cx="23050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84785" algn="ctr"/>
            <a:r>
              <a:rPr lang="ru-RU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17.06.2025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9FD92-9A46-C27D-F461-A752E5E33FDE}"/>
              </a:ext>
            </a:extLst>
          </p:cNvPr>
          <p:cNvSpPr txBox="1"/>
          <p:nvPr/>
        </p:nvSpPr>
        <p:spPr>
          <a:xfrm>
            <a:off x="171450" y="1855531"/>
            <a:ext cx="44196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84785" algn="l">
              <a:spcAft>
                <a:spcPts val="600"/>
              </a:spcAft>
            </a:pPr>
            <a:r>
              <a:rPr lang="ru-RU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Ланин Даниил Михайлович  </a:t>
            </a:r>
            <a:endParaRPr lang="en-US" sz="1100" spc="-55" dirty="0">
              <a:solidFill>
                <a:srgbClr val="2237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4785" algn="l">
              <a:spcAft>
                <a:spcPts val="600"/>
              </a:spcAft>
            </a:pPr>
            <a:r>
              <a:rPr lang="ru-RU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ВКР: Яхъяева Гульнара Эркиновна,</a:t>
            </a:r>
            <a:r>
              <a:rPr lang="en-US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к.ф.-м.н., доцент кафедры общей информатики ФИТ</a:t>
            </a:r>
          </a:p>
          <a:p>
            <a:pPr marR="184785" algn="l">
              <a:spcAft>
                <a:spcPts val="600"/>
              </a:spcAft>
            </a:pPr>
            <a:r>
              <a:rPr lang="ru-RU" sz="1100" spc="-55" dirty="0">
                <a:solidFill>
                  <a:srgbClr val="223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Соруководитель ВКР: Худяков Даниил Александрович, ассистент кафедры общей информатики ФИТ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DFE2-3E80-B0E7-D46A-AE6B2C1A8BF2}"/>
              </a:ext>
            </a:extLst>
          </p:cNvPr>
          <p:cNvSpPr txBox="1"/>
          <p:nvPr/>
        </p:nvSpPr>
        <p:spPr>
          <a:xfrm>
            <a:off x="171451" y="1098572"/>
            <a:ext cx="419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сервиса выделения видеофрагментов по текстовой информации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45BD4-B698-9BD0-89C9-17B5CD39CED7}"/>
              </a:ext>
            </a:extLst>
          </p:cNvPr>
          <p:cNvSpPr txBox="1"/>
          <p:nvPr/>
        </p:nvSpPr>
        <p:spPr>
          <a:xfrm>
            <a:off x="0" y="167434"/>
            <a:ext cx="461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Новосибирский государственный университет, НГУ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C5241-5EC3-0009-9BCA-E8F2D63CE040}"/>
              </a:ext>
            </a:extLst>
          </p:cNvPr>
          <p:cNvSpPr txBox="1"/>
          <p:nvPr/>
        </p:nvSpPr>
        <p:spPr>
          <a:xfrm>
            <a:off x="171450" y="515293"/>
            <a:ext cx="434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09.03.01 Информатика и вычислительная техника.</a:t>
            </a:r>
          </a:p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инженерия и компьютерные науки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Интерфейс</a:t>
            </a:r>
            <a:r>
              <a:rPr spc="-15" dirty="0"/>
              <a:t> </a:t>
            </a:r>
            <a:r>
              <a:rPr spc="-50" dirty="0"/>
              <a:t>пользователя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10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272" y="1130566"/>
            <a:ext cx="139700" cy="13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097" y="1363230"/>
            <a:ext cx="146050" cy="146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272" y="1796961"/>
            <a:ext cx="149225" cy="142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272" y="2035975"/>
            <a:ext cx="139700" cy="139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9272" y="2275001"/>
            <a:ext cx="136525" cy="133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6572" y="1030387"/>
            <a:ext cx="3519170" cy="140271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635"/>
              </a:spcBef>
            </a:pP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Интуитивно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понятный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интерфейс</a:t>
            </a:r>
            <a:endParaRPr sz="1100">
              <a:latin typeface="Georgia"/>
              <a:cs typeface="Georgia"/>
            </a:endParaRPr>
          </a:p>
          <a:p>
            <a:pPr marL="12700" marR="5080" indent="184150">
              <a:lnSpc>
                <a:spcPct val="118000"/>
              </a:lnSpc>
              <a:spcBef>
                <a:spcPts val="300"/>
              </a:spcBef>
            </a:pPr>
            <a:r>
              <a:rPr sz="1100" spc="-20" dirty="0">
                <a:solidFill>
                  <a:srgbClr val="22373A"/>
                </a:solidFill>
                <a:latin typeface="Georgia"/>
                <a:cs typeface="Georgia"/>
              </a:rPr>
              <a:t>Возможность</a:t>
            </a:r>
            <a:r>
              <a:rPr sz="1100" spc="4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просматривания</a:t>
            </a:r>
            <a:r>
              <a:rPr sz="1100" spc="4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загруженных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r>
              <a:rPr sz="1100" spc="4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Georgia"/>
                <a:cs typeface="Georgia"/>
              </a:rPr>
              <a:t>с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быстрым</a:t>
            </a:r>
            <a:r>
              <a:rPr sz="1100" spc="1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поиском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фрагментов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по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этому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endParaRPr sz="1100">
              <a:latin typeface="Georgia"/>
              <a:cs typeface="Georgia"/>
            </a:endParaRPr>
          </a:p>
          <a:p>
            <a:pPr marL="196850" marR="1052830" indent="8255">
              <a:lnSpc>
                <a:spcPct val="140700"/>
              </a:lnSpc>
            </a:pP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Подсветка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ключевых</a:t>
            </a:r>
            <a:r>
              <a:rPr sz="1100" spc="4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Georgia"/>
                <a:cs typeface="Georgia"/>
              </a:rPr>
              <a:t>слов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Сохранение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Georgia"/>
                <a:cs typeface="Georgia"/>
              </a:rPr>
              <a:t>найденных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фрагментов Просмотр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истории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поиска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2880360" cy="5080"/>
            </a:xfrm>
            <a:custGeom>
              <a:avLst/>
              <a:gdLst/>
              <a:ahLst/>
              <a:cxnLst/>
              <a:rect l="l" t="t" r="r" b="b"/>
              <a:pathLst>
                <a:path w="2880360" h="5079">
                  <a:moveTo>
                    <a:pt x="0" y="5060"/>
                  </a:moveTo>
                  <a:lnTo>
                    <a:pt x="0" y="0"/>
                  </a:lnTo>
                  <a:lnTo>
                    <a:pt x="2880037" y="0"/>
                  </a:lnTo>
                  <a:lnTo>
                    <a:pt x="2880037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Демонстрация</a:t>
            </a:r>
            <a:r>
              <a:rPr spc="30" dirty="0"/>
              <a:t> </a:t>
            </a:r>
            <a:r>
              <a:rPr spc="-55" dirty="0"/>
              <a:t>интерфейса</a:t>
            </a:r>
            <a:r>
              <a:rPr spc="35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spc="-10" dirty="0"/>
              <a:t>Поиск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11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86" y="456403"/>
            <a:ext cx="3304735" cy="17922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994" y="2440734"/>
            <a:ext cx="3888104" cy="220345"/>
            <a:chOff x="359994" y="2440734"/>
            <a:chExt cx="3888104" cy="220345"/>
          </a:xfrm>
        </p:grpSpPr>
        <p:sp>
          <p:nvSpPr>
            <p:cNvPr id="5" name="object 5"/>
            <p:cNvSpPr/>
            <p:nvPr/>
          </p:nvSpPr>
          <p:spPr>
            <a:xfrm>
              <a:off x="359994" y="2440734"/>
              <a:ext cx="3888104" cy="220345"/>
            </a:xfrm>
            <a:custGeom>
              <a:avLst/>
              <a:gdLst/>
              <a:ahLst/>
              <a:cxnLst/>
              <a:rect l="l" t="t" r="r" b="b"/>
              <a:pathLst>
                <a:path w="3888104" h="220344">
                  <a:moveTo>
                    <a:pt x="3888051" y="0"/>
                  </a:moveTo>
                  <a:lnTo>
                    <a:pt x="0" y="0"/>
                  </a:lnTo>
                  <a:lnTo>
                    <a:pt x="0" y="220231"/>
                  </a:lnTo>
                  <a:lnTo>
                    <a:pt x="3888051" y="220231"/>
                  </a:lnTo>
                  <a:lnTo>
                    <a:pt x="388805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4" y="2477389"/>
              <a:ext cx="139700" cy="139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9994" y="2440734"/>
            <a:ext cx="3888104" cy="220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64490">
              <a:lnSpc>
                <a:spcPct val="100000"/>
              </a:lnSpc>
              <a:spcBef>
                <a:spcPts val="135"/>
              </a:spcBef>
            </a:pPr>
            <a:r>
              <a:rPr sz="1100" spc="-45" dirty="0">
                <a:solidFill>
                  <a:srgbClr val="FFFFFF"/>
                </a:solidFill>
                <a:latin typeface="Georgia"/>
                <a:cs typeface="Georgia"/>
              </a:rPr>
              <a:t>Поисковый</a:t>
            </a:r>
            <a:r>
              <a:rPr sz="1100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интерфейс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994" y="2660965"/>
            <a:ext cx="3888104" cy="33845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00"/>
              </a:spcBef>
            </a:pPr>
            <a:r>
              <a:rPr sz="1100" spc="-35" dirty="0">
                <a:latin typeface="Georgia"/>
                <a:cs typeface="Georgia"/>
              </a:rPr>
              <a:t>Интеллектуальная</a:t>
            </a:r>
            <a:r>
              <a:rPr sz="1100" spc="55" dirty="0">
                <a:latin typeface="Georgia"/>
                <a:cs typeface="Georgia"/>
              </a:rPr>
              <a:t> </a:t>
            </a:r>
            <a:r>
              <a:rPr sz="1100" spc="-25" dirty="0">
                <a:latin typeface="Georgia"/>
                <a:cs typeface="Georgia"/>
              </a:rPr>
              <a:t>система</a:t>
            </a:r>
            <a:r>
              <a:rPr sz="1100" spc="55" dirty="0">
                <a:latin typeface="Georgia"/>
                <a:cs typeface="Georgia"/>
              </a:rPr>
              <a:t> </a:t>
            </a:r>
            <a:r>
              <a:rPr sz="1100" spc="-30" dirty="0">
                <a:latin typeface="Georgia"/>
                <a:cs typeface="Georgia"/>
              </a:rPr>
              <a:t>поиска</a:t>
            </a:r>
            <a:r>
              <a:rPr sz="1100" spc="60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с</a:t>
            </a:r>
            <a:r>
              <a:rPr sz="1100" spc="55" dirty="0">
                <a:latin typeface="Georgia"/>
                <a:cs typeface="Georgia"/>
              </a:rPr>
              <a:t> </a:t>
            </a:r>
            <a:r>
              <a:rPr sz="1100" spc="-35" dirty="0">
                <a:latin typeface="Georgia"/>
                <a:cs typeface="Georgia"/>
              </a:rPr>
              <a:t>историей</a:t>
            </a:r>
            <a:r>
              <a:rPr sz="1100" spc="6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запросов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3168650" cy="5080"/>
            </a:xfrm>
            <a:custGeom>
              <a:avLst/>
              <a:gdLst/>
              <a:ahLst/>
              <a:cxnLst/>
              <a:rect l="l" t="t" r="r" b="b"/>
              <a:pathLst>
                <a:path w="3168650" h="5079">
                  <a:moveTo>
                    <a:pt x="0" y="5060"/>
                  </a:moveTo>
                  <a:lnTo>
                    <a:pt x="0" y="0"/>
                  </a:lnTo>
                  <a:lnTo>
                    <a:pt x="3168041" y="0"/>
                  </a:lnTo>
                  <a:lnTo>
                    <a:pt x="3168041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Демонстрация</a:t>
            </a:r>
            <a:r>
              <a:rPr spc="30" dirty="0"/>
              <a:t> </a:t>
            </a:r>
            <a:r>
              <a:rPr spc="-55" dirty="0"/>
              <a:t>интерфейса</a:t>
            </a:r>
            <a:r>
              <a:rPr spc="35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spc="-40" dirty="0"/>
              <a:t>Результаты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12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86" y="451374"/>
            <a:ext cx="3304735" cy="18095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994" y="2448049"/>
            <a:ext cx="3888104" cy="218440"/>
            <a:chOff x="359994" y="2448049"/>
            <a:chExt cx="3888104" cy="218440"/>
          </a:xfrm>
        </p:grpSpPr>
        <p:sp>
          <p:nvSpPr>
            <p:cNvPr id="5" name="object 5"/>
            <p:cNvSpPr/>
            <p:nvPr/>
          </p:nvSpPr>
          <p:spPr>
            <a:xfrm>
              <a:off x="359994" y="2448049"/>
              <a:ext cx="3888104" cy="218440"/>
            </a:xfrm>
            <a:custGeom>
              <a:avLst/>
              <a:gdLst/>
              <a:ahLst/>
              <a:cxnLst/>
              <a:rect l="l" t="t" r="r" b="b"/>
              <a:pathLst>
                <a:path w="3888104" h="218439">
                  <a:moveTo>
                    <a:pt x="3888051" y="0"/>
                  </a:moveTo>
                  <a:lnTo>
                    <a:pt x="0" y="0"/>
                  </a:lnTo>
                  <a:lnTo>
                    <a:pt x="0" y="217945"/>
                  </a:lnTo>
                  <a:lnTo>
                    <a:pt x="3888051" y="217945"/>
                  </a:lnTo>
                  <a:lnTo>
                    <a:pt x="388805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4" y="2482405"/>
              <a:ext cx="136525" cy="1365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9994" y="2448049"/>
            <a:ext cx="3888104" cy="218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64490">
              <a:lnSpc>
                <a:spcPct val="100000"/>
              </a:lnSpc>
              <a:spcBef>
                <a:spcPts val="120"/>
              </a:spcBef>
            </a:pPr>
            <a:r>
              <a:rPr sz="1100" spc="-25" dirty="0">
                <a:solidFill>
                  <a:srgbClr val="FFFFFF"/>
                </a:solidFill>
                <a:latin typeface="Georgia"/>
                <a:cs typeface="Georgia"/>
              </a:rPr>
              <a:t>Просмотр</a:t>
            </a:r>
            <a:r>
              <a:rPr sz="11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результатов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994" y="2665994"/>
            <a:ext cx="3888104" cy="33845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00"/>
              </a:spcBef>
            </a:pPr>
            <a:r>
              <a:rPr sz="1100" spc="-40" dirty="0">
                <a:latin typeface="Georgia"/>
                <a:cs typeface="Georgia"/>
              </a:rPr>
              <a:t>Удобный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spc="-30" dirty="0">
                <a:latin typeface="Georgia"/>
                <a:cs typeface="Georgia"/>
              </a:rPr>
              <a:t>просмотр</a:t>
            </a:r>
            <a:r>
              <a:rPr sz="1100" dirty="0">
                <a:latin typeface="Georgia"/>
                <a:cs typeface="Georgia"/>
              </a:rPr>
              <a:t> </a:t>
            </a:r>
            <a:r>
              <a:rPr sz="1100" spc="-45" dirty="0">
                <a:latin typeface="Georgia"/>
                <a:cs typeface="Georgia"/>
              </a:rPr>
              <a:t>найденных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spc="-25" dirty="0">
                <a:latin typeface="Georgia"/>
                <a:cs typeface="Georgia"/>
              </a:rPr>
              <a:t>фрагментов</a:t>
            </a:r>
            <a:r>
              <a:rPr sz="1100" dirty="0">
                <a:latin typeface="Georgia"/>
                <a:cs typeface="Georgia"/>
              </a:rPr>
              <a:t> с </a:t>
            </a:r>
            <a:r>
              <a:rPr sz="1100" spc="-10" dirty="0">
                <a:latin typeface="Georgia"/>
                <a:cs typeface="Georgia"/>
              </a:rPr>
              <a:t>подсветкой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3456304" cy="5080"/>
            </a:xfrm>
            <a:custGeom>
              <a:avLst/>
              <a:gdLst/>
              <a:ahLst/>
              <a:cxnLst/>
              <a:rect l="l" t="t" r="r" b="b"/>
              <a:pathLst>
                <a:path w="3456304" h="5079">
                  <a:moveTo>
                    <a:pt x="0" y="5060"/>
                  </a:moveTo>
                  <a:lnTo>
                    <a:pt x="0" y="0"/>
                  </a:lnTo>
                  <a:lnTo>
                    <a:pt x="3456045" y="0"/>
                  </a:lnTo>
                  <a:lnTo>
                    <a:pt x="3456045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5499"/>
            <a:ext cx="21545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Демонстрация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работы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системы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4" name="object 4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7" y="3448412"/>
              <a:ext cx="3744595" cy="5080"/>
            </a:xfrm>
            <a:custGeom>
              <a:avLst/>
              <a:gdLst/>
              <a:ahLst/>
              <a:cxnLst/>
              <a:rect l="l" t="t" r="r" b="b"/>
              <a:pathLst>
                <a:path w="3744595" h="5079">
                  <a:moveTo>
                    <a:pt x="0" y="5060"/>
                  </a:moveTo>
                  <a:lnTo>
                    <a:pt x="0" y="0"/>
                  </a:lnTo>
                  <a:lnTo>
                    <a:pt x="3744048" y="0"/>
                  </a:lnTo>
                  <a:lnTo>
                    <a:pt x="3744048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13</a:t>
            </a:fld>
            <a:r>
              <a:rPr spc="-10" dirty="0"/>
              <a:t>/16</a:t>
            </a:r>
          </a:p>
        </p:txBody>
      </p:sp>
      <p:pic>
        <p:nvPicPr>
          <p:cNvPr id="8" name="demo">
            <a:hlinkClick r:id="" action="ppaction://media"/>
            <a:extLst>
              <a:ext uri="{FF2B5EF4-FFF2-40B4-BE49-F238E27FC236}">
                <a16:creationId xmlns:a16="http://schemas.microsoft.com/office/drawing/2014/main" id="{21A77BB1-70E7-551A-2590-0406037AC4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3389"/>
            <a:ext cx="4610100" cy="2281237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Преимущества</a:t>
            </a:r>
            <a:r>
              <a:rPr spc="20" dirty="0"/>
              <a:t> </a:t>
            </a:r>
            <a:r>
              <a:rPr spc="-35" dirty="0"/>
              <a:t>проекта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14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95" y="1004747"/>
            <a:ext cx="139700" cy="13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95" y="1397343"/>
            <a:ext cx="139700" cy="142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095" y="1821688"/>
            <a:ext cx="174625" cy="88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095" y="2000529"/>
            <a:ext cx="123825" cy="123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095" y="2192058"/>
            <a:ext cx="139700" cy="139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4395" y="942515"/>
            <a:ext cx="3576954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0410" indent="184150">
              <a:lnSpc>
                <a:spcPct val="118000"/>
              </a:lnSpc>
              <a:spcBef>
                <a:spcPts val="100"/>
              </a:spcBef>
            </a:pP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Универсальная</a:t>
            </a:r>
            <a:r>
              <a:rPr sz="1100" spc="6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асинхронная</a:t>
            </a:r>
            <a:r>
              <a:rPr sz="1100" spc="6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архитектура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(Использование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Celery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и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FastAPI)</a:t>
            </a:r>
            <a:endParaRPr sz="1100">
              <a:latin typeface="Georgia"/>
              <a:cs typeface="Georgia"/>
            </a:endParaRPr>
          </a:p>
          <a:p>
            <a:pPr marL="12700" marR="544830" indent="184150">
              <a:lnSpc>
                <a:spcPct val="118000"/>
              </a:lnSpc>
            </a:pPr>
            <a:r>
              <a:rPr sz="1100" spc="-20" dirty="0">
                <a:solidFill>
                  <a:srgbClr val="22373A"/>
                </a:solidFill>
                <a:latin typeface="Georgia"/>
                <a:cs typeface="Georgia"/>
              </a:rPr>
              <a:t>Возможность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загрузки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своего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видеоролика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Georgia"/>
                <a:cs typeface="Georgia"/>
              </a:rPr>
              <a:t>с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автоматической</a:t>
            </a:r>
            <a:r>
              <a:rPr sz="1100" spc="6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Georgia"/>
                <a:cs typeface="Georgia"/>
              </a:rPr>
              <a:t>генерацией</a:t>
            </a:r>
            <a:r>
              <a:rPr sz="1100" spc="6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субтитров</a:t>
            </a:r>
            <a:endParaRPr sz="1100">
              <a:latin typeface="Georgia"/>
              <a:cs typeface="Georgia"/>
            </a:endParaRPr>
          </a:p>
          <a:p>
            <a:pPr marL="179705" marR="5080" indent="51435">
              <a:lnSpc>
                <a:spcPct val="118000"/>
              </a:lnSpc>
            </a:pPr>
            <a:r>
              <a:rPr sz="1100" spc="-50" dirty="0">
                <a:solidFill>
                  <a:srgbClr val="22373A"/>
                </a:solidFill>
                <a:latin typeface="Georgia"/>
                <a:cs typeface="Georgia"/>
              </a:rPr>
              <a:t>Нейронная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сеть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поддерживает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99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различных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языков </a:t>
            </a:r>
            <a:r>
              <a:rPr sz="1100" spc="-20" dirty="0">
                <a:solidFill>
                  <a:srgbClr val="22373A"/>
                </a:solidFill>
                <a:latin typeface="Georgia"/>
                <a:cs typeface="Georgia"/>
              </a:rPr>
              <a:t>Возможность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сохранить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Georgia"/>
                <a:cs typeface="Georgia"/>
              </a:rPr>
              <a:t>найденный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видеофрагмент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Поддержка</a:t>
            </a:r>
            <a:r>
              <a:rPr sz="1100" spc="1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неточного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поиска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по</a:t>
            </a:r>
            <a:r>
              <a:rPr sz="1100" spc="1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схожесть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(Эмбеддинг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и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кластеризация)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4032250" cy="5080"/>
            </a:xfrm>
            <a:custGeom>
              <a:avLst/>
              <a:gdLst/>
              <a:ahLst/>
              <a:cxnLst/>
              <a:rect l="l" t="t" r="r" b="b"/>
              <a:pathLst>
                <a:path w="4032250" h="5079">
                  <a:moveTo>
                    <a:pt x="0" y="5060"/>
                  </a:moveTo>
                  <a:lnTo>
                    <a:pt x="0" y="0"/>
                  </a:lnTo>
                  <a:lnTo>
                    <a:pt x="4032052" y="0"/>
                  </a:lnTo>
                  <a:lnTo>
                    <a:pt x="4032052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5499"/>
            <a:ext cx="22523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Результаты</a:t>
            </a:r>
            <a:r>
              <a:rPr spc="5" dirty="0"/>
              <a:t> </a:t>
            </a:r>
            <a:r>
              <a:rPr spc="-55" dirty="0"/>
              <a:t>проделанной</a:t>
            </a:r>
            <a:r>
              <a:rPr spc="10" dirty="0"/>
              <a:t> </a:t>
            </a:r>
            <a:r>
              <a:rPr spc="-20" dirty="0"/>
              <a:t>работы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15</a:t>
            </a:fld>
            <a:r>
              <a:rPr spc="-10" dirty="0"/>
              <a:t>/16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9994" y="1113310"/>
            <a:ext cx="3888104" cy="1305560"/>
            <a:chOff x="359994" y="1113310"/>
            <a:chExt cx="3888104" cy="1305560"/>
          </a:xfrm>
        </p:grpSpPr>
        <p:sp>
          <p:nvSpPr>
            <p:cNvPr id="4" name="object 4"/>
            <p:cNvSpPr/>
            <p:nvPr/>
          </p:nvSpPr>
          <p:spPr>
            <a:xfrm>
              <a:off x="359994" y="1113310"/>
              <a:ext cx="3888104" cy="1305560"/>
            </a:xfrm>
            <a:custGeom>
              <a:avLst/>
              <a:gdLst/>
              <a:ahLst/>
              <a:cxnLst/>
              <a:rect l="l" t="t" r="r" b="b"/>
              <a:pathLst>
                <a:path w="3888104" h="1305560">
                  <a:moveTo>
                    <a:pt x="3888051" y="0"/>
                  </a:moveTo>
                  <a:lnTo>
                    <a:pt x="0" y="0"/>
                  </a:lnTo>
                  <a:lnTo>
                    <a:pt x="0" y="1305468"/>
                  </a:lnTo>
                  <a:lnTo>
                    <a:pt x="3888051" y="1305468"/>
                  </a:lnTo>
                  <a:lnTo>
                    <a:pt x="3888051" y="0"/>
                  </a:lnTo>
                  <a:close/>
                </a:path>
              </a:pathLst>
            </a:custGeom>
            <a:solidFill>
              <a:srgbClr val="F4F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4" y="1219822"/>
              <a:ext cx="136525" cy="1365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1784" y="1119642"/>
            <a:ext cx="3124200" cy="12052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spc="-35" dirty="0">
                <a:latin typeface="Georgia"/>
                <a:cs typeface="Georgia"/>
              </a:rPr>
              <a:t>Основные</a:t>
            </a:r>
            <a:r>
              <a:rPr sz="1100" spc="1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результаты:</a:t>
            </a:r>
            <a:endParaRPr sz="1100">
              <a:latin typeface="Georgia"/>
              <a:cs typeface="Georgia"/>
            </a:endParaRPr>
          </a:p>
          <a:p>
            <a:pPr marL="104775" marR="5080">
              <a:lnSpc>
                <a:spcPct val="140700"/>
              </a:lnSpc>
            </a:pPr>
            <a:r>
              <a:rPr sz="1100" spc="-20" dirty="0">
                <a:solidFill>
                  <a:srgbClr val="E64C3B"/>
                </a:solidFill>
                <a:latin typeface="Georgia"/>
                <a:cs typeface="Georgia"/>
              </a:rPr>
              <a:t>Разработан</a:t>
            </a:r>
            <a:r>
              <a:rPr sz="1100" spc="65" dirty="0">
                <a:solidFill>
                  <a:srgbClr val="E64C3B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latin typeface="Georgia"/>
                <a:cs typeface="Georgia"/>
              </a:rPr>
              <a:t>функциональный</a:t>
            </a:r>
            <a:r>
              <a:rPr sz="1100" spc="65" dirty="0">
                <a:latin typeface="Georgia"/>
                <a:cs typeface="Georgia"/>
              </a:rPr>
              <a:t> </a:t>
            </a:r>
            <a:r>
              <a:rPr sz="1100" spc="-30" dirty="0">
                <a:latin typeface="Georgia"/>
                <a:cs typeface="Georgia"/>
              </a:rPr>
              <a:t>прототип</a:t>
            </a:r>
            <a:r>
              <a:rPr sz="1100" spc="65" dirty="0">
                <a:latin typeface="Georgia"/>
                <a:cs typeface="Georgia"/>
              </a:rPr>
              <a:t> </a:t>
            </a:r>
            <a:r>
              <a:rPr sz="1100" spc="-30" dirty="0">
                <a:latin typeface="Georgia"/>
                <a:cs typeface="Georgia"/>
              </a:rPr>
              <a:t>сервиса </a:t>
            </a:r>
            <a:r>
              <a:rPr sz="1100" spc="-35" dirty="0">
                <a:solidFill>
                  <a:srgbClr val="E64C3B"/>
                </a:solidFill>
                <a:latin typeface="Georgia"/>
                <a:cs typeface="Georgia"/>
              </a:rPr>
              <a:t>Реализован</a:t>
            </a:r>
            <a:r>
              <a:rPr sz="1100" spc="15" dirty="0">
                <a:solidFill>
                  <a:srgbClr val="E64C3B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latin typeface="Georgia"/>
                <a:cs typeface="Georgia"/>
              </a:rPr>
              <a:t>эффективный</a:t>
            </a:r>
            <a:r>
              <a:rPr sz="1100" spc="20" dirty="0">
                <a:latin typeface="Georgia"/>
                <a:cs typeface="Georgia"/>
              </a:rPr>
              <a:t> </a:t>
            </a:r>
            <a:r>
              <a:rPr sz="1100" spc="-25" dirty="0">
                <a:latin typeface="Georgia"/>
                <a:cs typeface="Georgia"/>
              </a:rPr>
              <a:t>поиск</a:t>
            </a:r>
            <a:r>
              <a:rPr sz="1100" spc="20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по</a:t>
            </a:r>
            <a:r>
              <a:rPr sz="1100" spc="2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видео </a:t>
            </a:r>
            <a:r>
              <a:rPr sz="1100" spc="-30" dirty="0">
                <a:solidFill>
                  <a:srgbClr val="E64C3B"/>
                </a:solidFill>
                <a:latin typeface="Georgia"/>
                <a:cs typeface="Georgia"/>
              </a:rPr>
              <a:t>Внедрены</a:t>
            </a:r>
            <a:r>
              <a:rPr sz="1100" spc="35" dirty="0">
                <a:solidFill>
                  <a:srgbClr val="E64C3B"/>
                </a:solidFill>
                <a:latin typeface="Georgia"/>
                <a:cs typeface="Georgia"/>
              </a:rPr>
              <a:t> </a:t>
            </a:r>
            <a:r>
              <a:rPr sz="1100" spc="-45" dirty="0">
                <a:latin typeface="Georgia"/>
                <a:cs typeface="Georgia"/>
              </a:rPr>
              <a:t>современные</a:t>
            </a:r>
            <a:r>
              <a:rPr sz="1100" spc="40" dirty="0">
                <a:latin typeface="Georgia"/>
                <a:cs typeface="Georgia"/>
              </a:rPr>
              <a:t> </a:t>
            </a:r>
            <a:r>
              <a:rPr sz="1100" spc="-20" dirty="0">
                <a:latin typeface="Georgia"/>
                <a:cs typeface="Georgia"/>
              </a:rPr>
              <a:t>ML-</a:t>
            </a:r>
            <a:r>
              <a:rPr sz="1100" spc="-10" dirty="0">
                <a:latin typeface="Georgia"/>
                <a:cs typeface="Georgia"/>
              </a:rPr>
              <a:t>технологии </a:t>
            </a:r>
            <a:r>
              <a:rPr sz="1100" spc="-35" dirty="0">
                <a:solidFill>
                  <a:srgbClr val="E64C3B"/>
                </a:solidFill>
                <a:latin typeface="Georgia"/>
                <a:cs typeface="Georgia"/>
              </a:rPr>
              <a:t>Оптимизирована</a:t>
            </a:r>
            <a:r>
              <a:rPr sz="1100" spc="45" dirty="0">
                <a:solidFill>
                  <a:srgbClr val="E64C3B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latin typeface="Georgia"/>
                <a:cs typeface="Georgia"/>
              </a:rPr>
              <a:t>обработка</a:t>
            </a:r>
            <a:r>
              <a:rPr sz="1100" spc="4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видеоданных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8" name="object 8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7" y="3448412"/>
              <a:ext cx="4320540" cy="5080"/>
            </a:xfrm>
            <a:custGeom>
              <a:avLst/>
              <a:gdLst/>
              <a:ahLst/>
              <a:cxnLst/>
              <a:rect l="l" t="t" r="r" b="b"/>
              <a:pathLst>
                <a:path w="4320540" h="5079">
                  <a:moveTo>
                    <a:pt x="0" y="5060"/>
                  </a:moveTo>
                  <a:lnTo>
                    <a:pt x="0" y="0"/>
                  </a:lnTo>
                  <a:lnTo>
                    <a:pt x="4320056" y="0"/>
                  </a:lnTo>
                  <a:lnTo>
                    <a:pt x="4320056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Публикации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96520" indent="-167005">
              <a:lnSpc>
                <a:spcPct val="114599"/>
              </a:lnSpc>
              <a:spcBef>
                <a:spcPts val="100"/>
              </a:spcBef>
              <a:buAutoNum type="arabicPeriod"/>
              <a:tabLst>
                <a:tab pos="180340" algn="l"/>
              </a:tabLst>
            </a:pPr>
            <a:r>
              <a:rPr spc="10" dirty="0"/>
              <a:t>Ланин</a:t>
            </a:r>
            <a:r>
              <a:rPr spc="180" dirty="0"/>
              <a:t> </a:t>
            </a:r>
            <a:r>
              <a:rPr spc="50" dirty="0"/>
              <a:t>Д.</a:t>
            </a:r>
            <a:r>
              <a:rPr spc="180" dirty="0"/>
              <a:t> </a:t>
            </a:r>
            <a:r>
              <a:rPr spc="10" dirty="0"/>
              <a:t>М.</a:t>
            </a:r>
            <a:r>
              <a:rPr spc="180" dirty="0"/>
              <a:t> </a:t>
            </a:r>
            <a:r>
              <a:rPr spc="10" dirty="0"/>
              <a:t>Разработка</a:t>
            </a:r>
            <a:r>
              <a:rPr spc="180" dirty="0"/>
              <a:t> </a:t>
            </a:r>
            <a:r>
              <a:rPr spc="10" dirty="0"/>
              <a:t>сервиса</a:t>
            </a:r>
            <a:r>
              <a:rPr spc="180" dirty="0"/>
              <a:t> </a:t>
            </a:r>
            <a:r>
              <a:rPr spc="10" dirty="0"/>
              <a:t>выделения</a:t>
            </a:r>
            <a:r>
              <a:rPr spc="180" dirty="0"/>
              <a:t> </a:t>
            </a:r>
            <a:r>
              <a:rPr spc="-10" dirty="0"/>
              <a:t>видеофрагмента 	</a:t>
            </a:r>
            <a:r>
              <a:rPr dirty="0"/>
              <a:t>по</a:t>
            </a:r>
            <a:r>
              <a:rPr spc="145" dirty="0"/>
              <a:t> </a:t>
            </a:r>
            <a:r>
              <a:rPr dirty="0"/>
              <a:t>текстовой</a:t>
            </a:r>
            <a:r>
              <a:rPr spc="145" dirty="0"/>
              <a:t> </a:t>
            </a:r>
            <a:r>
              <a:rPr spc="-10" dirty="0"/>
              <a:t>информации.</a:t>
            </a:r>
          </a:p>
          <a:p>
            <a:pPr marL="180340" marR="5080">
              <a:lnSpc>
                <a:spcPct val="114599"/>
              </a:lnSpc>
            </a:pPr>
            <a:r>
              <a:rPr dirty="0"/>
              <a:t>Тезисы</a:t>
            </a:r>
            <a:r>
              <a:rPr spc="290" dirty="0"/>
              <a:t> </a:t>
            </a:r>
            <a:r>
              <a:rPr dirty="0"/>
              <a:t>докладов</a:t>
            </a:r>
            <a:r>
              <a:rPr spc="295" dirty="0"/>
              <a:t> </a:t>
            </a:r>
            <a:r>
              <a:rPr dirty="0"/>
              <a:t>Международной</a:t>
            </a:r>
            <a:r>
              <a:rPr spc="295" dirty="0"/>
              <a:t> </a:t>
            </a:r>
            <a:r>
              <a:rPr dirty="0"/>
              <a:t>конференции</a:t>
            </a:r>
            <a:r>
              <a:rPr spc="295" dirty="0"/>
              <a:t> </a:t>
            </a:r>
            <a:r>
              <a:rPr spc="-10" dirty="0"/>
              <a:t>«Мальцевские </a:t>
            </a:r>
            <a:r>
              <a:rPr dirty="0"/>
              <a:t>чтения».</a:t>
            </a:r>
            <a:r>
              <a:rPr spc="165" dirty="0"/>
              <a:t> </a:t>
            </a:r>
            <a:r>
              <a:rPr dirty="0"/>
              <a:t>Новосибирск,</a:t>
            </a:r>
            <a:r>
              <a:rPr spc="170" dirty="0"/>
              <a:t> </a:t>
            </a:r>
            <a:r>
              <a:rPr dirty="0"/>
              <a:t>2024.</a:t>
            </a:r>
            <a:r>
              <a:rPr spc="170" dirty="0"/>
              <a:t> </a:t>
            </a:r>
            <a:r>
              <a:rPr dirty="0"/>
              <a:t>С.</a:t>
            </a:r>
            <a:r>
              <a:rPr spc="170" dirty="0"/>
              <a:t> </a:t>
            </a:r>
            <a:r>
              <a:rPr spc="-25" dirty="0"/>
              <a:t>64.</a:t>
            </a:r>
          </a:p>
          <a:p>
            <a:pPr marL="179070" marR="29845" indent="-167005">
              <a:lnSpc>
                <a:spcPct val="114599"/>
              </a:lnSpc>
              <a:spcBef>
                <a:spcPts val="595"/>
              </a:spcBef>
              <a:buAutoNum type="arabicPeriod" startAt="2"/>
              <a:tabLst>
                <a:tab pos="180340" algn="l"/>
              </a:tabLst>
            </a:pPr>
            <a:r>
              <a:rPr spc="10" dirty="0"/>
              <a:t>Ланин</a:t>
            </a:r>
            <a:r>
              <a:rPr spc="180" dirty="0"/>
              <a:t> </a:t>
            </a:r>
            <a:r>
              <a:rPr spc="50" dirty="0"/>
              <a:t>Д.</a:t>
            </a:r>
            <a:r>
              <a:rPr spc="180" dirty="0"/>
              <a:t> </a:t>
            </a:r>
            <a:r>
              <a:rPr spc="10" dirty="0"/>
              <a:t>М.</a:t>
            </a:r>
            <a:r>
              <a:rPr spc="180" dirty="0"/>
              <a:t> </a:t>
            </a:r>
            <a:r>
              <a:rPr spc="10" dirty="0"/>
              <a:t>Разработка</a:t>
            </a:r>
            <a:r>
              <a:rPr spc="180" dirty="0"/>
              <a:t> </a:t>
            </a:r>
            <a:r>
              <a:rPr spc="10" dirty="0"/>
              <a:t>сервиса</a:t>
            </a:r>
            <a:r>
              <a:rPr spc="180" dirty="0"/>
              <a:t> </a:t>
            </a:r>
            <a:r>
              <a:rPr spc="10" dirty="0"/>
              <a:t>выделения</a:t>
            </a:r>
            <a:r>
              <a:rPr spc="180" dirty="0"/>
              <a:t> </a:t>
            </a:r>
            <a:r>
              <a:rPr spc="-10" dirty="0"/>
              <a:t>видеофрагментов 	</a:t>
            </a:r>
            <a:r>
              <a:rPr dirty="0"/>
              <a:t>по</a:t>
            </a:r>
            <a:r>
              <a:rPr spc="145" dirty="0"/>
              <a:t> </a:t>
            </a:r>
            <a:r>
              <a:rPr dirty="0"/>
              <a:t>текстовой</a:t>
            </a:r>
            <a:r>
              <a:rPr spc="145" dirty="0"/>
              <a:t> </a:t>
            </a:r>
            <a:r>
              <a:rPr spc="-10" dirty="0"/>
              <a:t>информации.</a:t>
            </a:r>
          </a:p>
          <a:p>
            <a:pPr marL="180340" marR="81915">
              <a:lnSpc>
                <a:spcPct val="114599"/>
              </a:lnSpc>
            </a:pPr>
            <a:r>
              <a:rPr dirty="0"/>
              <a:t>Тезисы</a:t>
            </a:r>
            <a:r>
              <a:rPr spc="220" dirty="0"/>
              <a:t> </a:t>
            </a:r>
            <a:r>
              <a:rPr dirty="0"/>
              <a:t>докладов</a:t>
            </a:r>
            <a:r>
              <a:rPr spc="225" dirty="0"/>
              <a:t> </a:t>
            </a:r>
            <a:r>
              <a:rPr dirty="0"/>
              <a:t>63-й</a:t>
            </a:r>
            <a:r>
              <a:rPr spc="225" dirty="0"/>
              <a:t> </a:t>
            </a:r>
            <a:r>
              <a:rPr dirty="0"/>
              <a:t>Международной</a:t>
            </a:r>
            <a:r>
              <a:rPr spc="220" dirty="0"/>
              <a:t> </a:t>
            </a:r>
            <a:r>
              <a:rPr dirty="0"/>
              <a:t>научной</a:t>
            </a:r>
            <a:r>
              <a:rPr spc="225" dirty="0"/>
              <a:t> </a:t>
            </a:r>
            <a:r>
              <a:rPr spc="-10" dirty="0"/>
              <a:t>студенческой </a:t>
            </a:r>
            <a:r>
              <a:rPr dirty="0"/>
              <a:t>конференции.</a:t>
            </a:r>
            <a:r>
              <a:rPr spc="185" dirty="0"/>
              <a:t> </a:t>
            </a:r>
            <a:r>
              <a:rPr dirty="0"/>
              <a:t>Новосибирск,</a:t>
            </a:r>
            <a:r>
              <a:rPr spc="190" dirty="0"/>
              <a:t> </a:t>
            </a:r>
            <a:r>
              <a:rPr dirty="0"/>
              <a:t>2025.</a:t>
            </a:r>
            <a:r>
              <a:rPr spc="185" dirty="0"/>
              <a:t> </a:t>
            </a:r>
            <a:r>
              <a:rPr dirty="0"/>
              <a:t>Принято</a:t>
            </a:r>
            <a:r>
              <a:rPr spc="190" dirty="0"/>
              <a:t> </a:t>
            </a:r>
            <a:r>
              <a:rPr spc="60" dirty="0"/>
              <a:t>к</a:t>
            </a:r>
            <a:r>
              <a:rPr spc="185" dirty="0"/>
              <a:t> </a:t>
            </a:r>
            <a:r>
              <a:rPr spc="-10" dirty="0"/>
              <a:t>печати.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16</a:t>
            </a:fld>
            <a:r>
              <a:rPr spc="-10" dirty="0"/>
              <a:t>/16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5" name="object 5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Актуальность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2</a:t>
            </a:fld>
            <a:r>
              <a:rPr spc="-2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95" y="1047496"/>
            <a:ext cx="139700" cy="104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95" y="1283347"/>
            <a:ext cx="158750" cy="104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095" y="1503311"/>
            <a:ext cx="139700" cy="139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095" y="1742325"/>
            <a:ext cx="136525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745" y="2169706"/>
            <a:ext cx="168275" cy="1428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4395" y="931428"/>
            <a:ext cx="3521075" cy="16008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635"/>
              </a:spcBef>
            </a:pPr>
            <a:r>
              <a:rPr sz="1100" spc="-45" dirty="0">
                <a:solidFill>
                  <a:srgbClr val="22373A"/>
                </a:solidFill>
                <a:latin typeface="Georgia"/>
                <a:cs typeface="Georgia"/>
              </a:rPr>
              <a:t>Экспоненциальный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рост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данных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в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интернете</a:t>
            </a:r>
            <a:endParaRPr sz="1100">
              <a:latin typeface="Georgia"/>
              <a:cs typeface="Georgia"/>
            </a:endParaRPr>
          </a:p>
          <a:p>
            <a:pPr marL="196850" marR="5080" indent="17145">
              <a:lnSpc>
                <a:spcPct val="140700"/>
              </a:lnSpc>
            </a:pP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—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Georgia"/>
                <a:cs typeface="Georgia"/>
              </a:rPr>
              <a:t>доминирующий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формат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интернет-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трафика Сложность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поиска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Georgia"/>
                <a:cs typeface="Georgia"/>
              </a:rPr>
              <a:t>информации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в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endParaRPr sz="1100">
              <a:latin typeface="Georgia"/>
              <a:cs typeface="Georgia"/>
            </a:endParaRPr>
          </a:p>
          <a:p>
            <a:pPr marL="12700" marR="49530" indent="184150">
              <a:lnSpc>
                <a:spcPct val="118000"/>
              </a:lnSpc>
              <a:spcBef>
                <a:spcPts val="300"/>
              </a:spcBef>
            </a:pPr>
            <a:r>
              <a:rPr sz="1100" spc="-20" dirty="0">
                <a:solidFill>
                  <a:srgbClr val="22373A"/>
                </a:solidFill>
                <a:latin typeface="Georgia"/>
                <a:cs typeface="Georgia"/>
              </a:rPr>
              <a:t>500+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часов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r>
              <a:rPr sz="1100" spc="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загружается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 на</a:t>
            </a:r>
            <a:r>
              <a:rPr sz="1100" spc="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YouTube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каждую минуту</a:t>
            </a:r>
            <a:endParaRPr sz="1100">
              <a:latin typeface="Georgia"/>
              <a:cs typeface="Georgia"/>
            </a:endParaRPr>
          </a:p>
          <a:p>
            <a:pPr marL="12700" marR="525780" indent="201295">
              <a:lnSpc>
                <a:spcPct val="118000"/>
              </a:lnSpc>
              <a:spcBef>
                <a:spcPts val="300"/>
              </a:spcBef>
            </a:pP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Проблема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эффективного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поиска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становится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критической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576580" cy="5080"/>
            </a:xfrm>
            <a:custGeom>
              <a:avLst/>
              <a:gdLst/>
              <a:ahLst/>
              <a:cxnLst/>
              <a:rect l="l" t="t" r="r" b="b"/>
              <a:pathLst>
                <a:path w="576580" h="5079">
                  <a:moveTo>
                    <a:pt x="0" y="5060"/>
                  </a:moveTo>
                  <a:lnTo>
                    <a:pt x="0" y="0"/>
                  </a:lnTo>
                  <a:lnTo>
                    <a:pt x="576007" y="0"/>
                  </a:lnTo>
                  <a:lnTo>
                    <a:pt x="576007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Рост</a:t>
            </a:r>
            <a:r>
              <a:rPr spc="-60" dirty="0"/>
              <a:t> </a:t>
            </a:r>
            <a:r>
              <a:rPr spc="-50" dirty="0"/>
              <a:t>видеоконтента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0" dirty="0"/>
              <a:t>3</a:t>
            </a:fld>
            <a:r>
              <a:rPr spc="-2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997" y="422558"/>
            <a:ext cx="2916053" cy="19451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9994" y="2526035"/>
            <a:ext cx="3888104" cy="16446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ts val="1230"/>
              </a:lnSpc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  <a:hlinkClick r:id="rId3"/>
              </a:rPr>
              <a:t>www.statista.com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994" y="2690172"/>
            <a:ext cx="3888104" cy="54483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9705" marR="172720">
              <a:lnSpc>
                <a:spcPct val="118000"/>
              </a:lnSpc>
              <a:spcBef>
                <a:spcPts val="330"/>
              </a:spcBef>
            </a:pPr>
            <a:r>
              <a:rPr sz="1100" spc="75" dirty="0">
                <a:latin typeface="Georgia"/>
                <a:cs typeface="Georgia"/>
              </a:rPr>
              <a:t>К</a:t>
            </a:r>
            <a:r>
              <a:rPr sz="1100" spc="-10" dirty="0">
                <a:latin typeface="Georgia"/>
                <a:cs typeface="Georgia"/>
              </a:rPr>
              <a:t> </a:t>
            </a:r>
            <a:r>
              <a:rPr sz="1100" spc="-20" dirty="0">
                <a:latin typeface="Georgia"/>
                <a:cs typeface="Georgia"/>
              </a:rPr>
              <a:t>началу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spc="-70" dirty="0">
                <a:latin typeface="Georgia"/>
                <a:cs typeface="Georgia"/>
              </a:rPr>
              <a:t>2025</a:t>
            </a:r>
            <a:r>
              <a:rPr sz="1100" spc="5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года </a:t>
            </a:r>
            <a:r>
              <a:rPr sz="1100" spc="-30" dirty="0">
                <a:latin typeface="Georgia"/>
                <a:cs typeface="Georgia"/>
              </a:rPr>
              <a:t>около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76% </a:t>
            </a:r>
            <a:r>
              <a:rPr sz="1100" spc="-10" dirty="0">
                <a:latin typeface="Georgia"/>
                <a:cs typeface="Georgia"/>
              </a:rPr>
              <a:t>всего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spc="-45" dirty="0">
                <a:latin typeface="Georgia"/>
                <a:cs typeface="Georgia"/>
              </a:rPr>
              <a:t>мобильного</a:t>
            </a:r>
            <a:r>
              <a:rPr sz="110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трафи- </a:t>
            </a:r>
            <a:r>
              <a:rPr sz="1100" dirty="0">
                <a:latin typeface="Georgia"/>
                <a:cs typeface="Georgia"/>
              </a:rPr>
              <a:t>ка</a:t>
            </a:r>
            <a:r>
              <a:rPr sz="1100" spc="50" dirty="0">
                <a:latin typeface="Georgia"/>
                <a:cs typeface="Georgia"/>
              </a:rPr>
              <a:t> </a:t>
            </a:r>
            <a:r>
              <a:rPr sz="1100" spc="-35" dirty="0">
                <a:latin typeface="Georgia"/>
                <a:cs typeface="Georgia"/>
              </a:rPr>
              <a:t>генерируется</a:t>
            </a:r>
            <a:r>
              <a:rPr sz="1100" spc="5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видеоприложениями!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7" name="object 7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7" y="3448412"/>
              <a:ext cx="864235" cy="5080"/>
            </a:xfrm>
            <a:custGeom>
              <a:avLst/>
              <a:gdLst/>
              <a:ahLst/>
              <a:cxnLst/>
              <a:rect l="l" t="t" r="r" b="b"/>
              <a:pathLst>
                <a:path w="864235" h="5079">
                  <a:moveTo>
                    <a:pt x="0" y="5060"/>
                  </a:moveTo>
                  <a:lnTo>
                    <a:pt x="0" y="0"/>
                  </a:lnTo>
                  <a:lnTo>
                    <a:pt x="864011" y="0"/>
                  </a:lnTo>
                  <a:lnTo>
                    <a:pt x="864011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Цель</a:t>
            </a:r>
            <a:r>
              <a:rPr spc="-10" dirty="0"/>
              <a:t> </a:t>
            </a:r>
            <a:r>
              <a:rPr dirty="0"/>
              <a:t>и</a:t>
            </a:r>
            <a:r>
              <a:rPr spc="-10" dirty="0"/>
              <a:t> </a:t>
            </a:r>
            <a:r>
              <a:rPr spc="-40" dirty="0"/>
              <a:t>задачи</a:t>
            </a:r>
            <a:r>
              <a:rPr spc="-10" dirty="0"/>
              <a:t> </a:t>
            </a:r>
            <a:r>
              <a:rPr spc="-35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22548"/>
            <a:ext cx="3802379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Цель:</a:t>
            </a:r>
            <a:r>
              <a:rPr sz="1000" spc="19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Создание</a:t>
            </a:r>
            <a:r>
              <a:rPr sz="1000" spc="19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сервиса,</a:t>
            </a:r>
            <a:r>
              <a:rPr sz="1000" spc="19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позволяющего</a:t>
            </a:r>
            <a:r>
              <a:rPr sz="1000" spc="19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автоматически</a:t>
            </a:r>
            <a:r>
              <a:rPr sz="1000" spc="19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imes New Roman"/>
                <a:cs typeface="Times New Roman"/>
              </a:rPr>
              <a:t>выделять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релевантные</a:t>
            </a:r>
            <a:r>
              <a:rPr sz="1000" spc="170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фрагменты</a:t>
            </a:r>
            <a:r>
              <a:rPr sz="1000" spc="1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видео</a:t>
            </a:r>
            <a:r>
              <a:rPr sz="1000" spc="1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по</a:t>
            </a:r>
            <a:r>
              <a:rPr sz="1000" spc="1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22373A"/>
                </a:solidFill>
                <a:latin typeface="Times New Roman"/>
                <a:cs typeface="Times New Roman"/>
              </a:rPr>
              <a:t>текстовому</a:t>
            </a:r>
            <a:r>
              <a:rPr sz="1000" spc="175" dirty="0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imes New Roman"/>
                <a:cs typeface="Times New Roman"/>
              </a:rPr>
              <a:t>запросу.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3" y="885506"/>
            <a:ext cx="2021839" cy="2435225"/>
            <a:chOff x="240004" y="1021019"/>
            <a:chExt cx="2021839" cy="2435225"/>
          </a:xfrm>
        </p:grpSpPr>
        <p:sp>
          <p:nvSpPr>
            <p:cNvPr id="5" name="object 5"/>
            <p:cNvSpPr/>
            <p:nvPr/>
          </p:nvSpPr>
          <p:spPr>
            <a:xfrm>
              <a:off x="240004" y="1216383"/>
              <a:ext cx="2021839" cy="2239645"/>
            </a:xfrm>
            <a:custGeom>
              <a:avLst/>
              <a:gdLst/>
              <a:ahLst/>
              <a:cxnLst/>
              <a:rect l="l" t="t" r="r" b="b"/>
              <a:pathLst>
                <a:path w="2021839" h="2239645">
                  <a:moveTo>
                    <a:pt x="2021803" y="0"/>
                  </a:moveTo>
                  <a:lnTo>
                    <a:pt x="0" y="0"/>
                  </a:lnTo>
                  <a:lnTo>
                    <a:pt x="0" y="2239540"/>
                  </a:lnTo>
                  <a:lnTo>
                    <a:pt x="2021803" y="2239540"/>
                  </a:lnTo>
                  <a:lnTo>
                    <a:pt x="202180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004" y="1021019"/>
              <a:ext cx="2021839" cy="195580"/>
            </a:xfrm>
            <a:custGeom>
              <a:avLst/>
              <a:gdLst/>
              <a:ahLst/>
              <a:cxnLst/>
              <a:rect l="l" t="t" r="r" b="b"/>
              <a:pathLst>
                <a:path w="2021839" h="195580">
                  <a:moveTo>
                    <a:pt x="2021803" y="0"/>
                  </a:moveTo>
                  <a:lnTo>
                    <a:pt x="0" y="0"/>
                  </a:lnTo>
                  <a:lnTo>
                    <a:pt x="0" y="195363"/>
                  </a:lnTo>
                  <a:lnTo>
                    <a:pt x="2021803" y="195363"/>
                  </a:lnTo>
                  <a:lnTo>
                    <a:pt x="202180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267" y="1055141"/>
              <a:ext cx="127000" cy="1111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7308" y="885178"/>
            <a:ext cx="1027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Основные</a:t>
            </a:r>
            <a:r>
              <a:rPr sz="10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imes New Roman"/>
                <a:cs typeface="Times New Roman"/>
              </a:rPr>
              <a:t>задачи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0592" y="1190163"/>
            <a:ext cx="136525" cy="815975"/>
            <a:chOff x="408533" y="1325676"/>
            <a:chExt cx="136525" cy="8159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533" y="1325676"/>
              <a:ext cx="127000" cy="111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533" y="1665363"/>
              <a:ext cx="127000" cy="127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533" y="2011400"/>
              <a:ext cx="136525" cy="1301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97892" y="1129756"/>
            <a:ext cx="177990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7495">
              <a:lnSpc>
                <a:spcPct val="114599"/>
              </a:lnSpc>
              <a:spcBef>
                <a:spcPts val="100"/>
              </a:spcBef>
              <a:tabLst>
                <a:tab pos="982980" algn="l"/>
              </a:tabLst>
            </a:pPr>
            <a:r>
              <a:rPr sz="1000" spc="-10" dirty="0">
                <a:latin typeface="Times New Roman"/>
                <a:cs typeface="Times New Roman"/>
              </a:rPr>
              <a:t>Создание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10" dirty="0">
                <a:latin typeface="Times New Roman"/>
                <a:cs typeface="Times New Roman"/>
              </a:rPr>
              <a:t>асинхронного </a:t>
            </a:r>
            <a:r>
              <a:rPr sz="1000" dirty="0">
                <a:latin typeface="Times New Roman"/>
                <a:cs typeface="Times New Roman"/>
              </a:rPr>
              <a:t>веб-</a:t>
            </a:r>
            <a:r>
              <a:rPr sz="1000" spc="-10" dirty="0">
                <a:latin typeface="Times New Roman"/>
                <a:cs typeface="Times New Roman"/>
              </a:rPr>
              <a:t>приложения</a:t>
            </a:r>
            <a:endParaRPr sz="1000">
              <a:latin typeface="Times New Roman"/>
              <a:cs typeface="Times New Roman"/>
            </a:endParaRPr>
          </a:p>
          <a:p>
            <a:pPr marL="12700" marR="5715" indent="180340">
              <a:lnSpc>
                <a:spcPct val="114599"/>
              </a:lnSpc>
            </a:pPr>
            <a:r>
              <a:rPr sz="1000" dirty="0">
                <a:latin typeface="Times New Roman"/>
                <a:cs typeface="Times New Roman"/>
              </a:rPr>
              <a:t>Реализация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умного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поиска </a:t>
            </a:r>
            <a:r>
              <a:rPr sz="1000" dirty="0">
                <a:latin typeface="Times New Roman"/>
                <a:cs typeface="Times New Roman"/>
              </a:rPr>
              <a:t>по</a:t>
            </a:r>
            <a:r>
              <a:rPr sz="1000" spc="8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видео</a:t>
            </a:r>
            <a:endParaRPr sz="1000">
              <a:latin typeface="Times New Roman"/>
              <a:cs typeface="Times New Roman"/>
            </a:endParaRPr>
          </a:p>
          <a:p>
            <a:pPr marL="12700" marR="5080" indent="274320">
              <a:lnSpc>
                <a:spcPct val="114599"/>
              </a:lnSpc>
              <a:tabLst>
                <a:tab pos="1024890" algn="l"/>
              </a:tabLst>
            </a:pPr>
            <a:r>
              <a:rPr sz="1000" spc="-10" dirty="0">
                <a:latin typeface="Times New Roman"/>
                <a:cs typeface="Times New Roman"/>
              </a:rPr>
              <a:t>Подсветка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10" dirty="0">
                <a:latin typeface="Times New Roman"/>
                <a:cs typeface="Times New Roman"/>
              </a:rPr>
              <a:t>релевантных фрагментов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0592" y="2253661"/>
            <a:ext cx="158750" cy="784225"/>
            <a:chOff x="408533" y="2389174"/>
            <a:chExt cx="158750" cy="78422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33" y="2389174"/>
              <a:ext cx="158750" cy="793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533" y="2712986"/>
              <a:ext cx="127000" cy="127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533" y="3078073"/>
              <a:ext cx="127000" cy="9525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33582" y="2200161"/>
            <a:ext cx="643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imes New Roman"/>
                <a:cs typeface="Times New Roman"/>
              </a:rPr>
              <a:t>множества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2956" y="2549373"/>
            <a:ext cx="654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imes New Roman"/>
                <a:cs typeface="Times New Roman"/>
              </a:rPr>
              <a:t>найденных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15132" y="2898585"/>
            <a:ext cx="661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imes New Roman"/>
                <a:cs typeface="Times New Roman"/>
              </a:rPr>
              <a:t>производи-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7892" y="2177379"/>
            <a:ext cx="104013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80" indent="318135">
              <a:lnSpc>
                <a:spcPct val="114599"/>
              </a:lnSpc>
              <a:spcBef>
                <a:spcPts val="100"/>
              </a:spcBef>
            </a:pPr>
            <a:r>
              <a:rPr sz="1000" spc="-10" dirty="0">
                <a:latin typeface="Times New Roman"/>
                <a:cs typeface="Times New Roman"/>
              </a:rPr>
              <a:t>Поддержка языков</a:t>
            </a:r>
            <a:endParaRPr sz="1000">
              <a:latin typeface="Times New Roman"/>
              <a:cs typeface="Times New Roman"/>
            </a:endParaRPr>
          </a:p>
          <a:p>
            <a:pPr marL="12700" marR="55880" indent="288290">
              <a:lnSpc>
                <a:spcPct val="114599"/>
              </a:lnSpc>
            </a:pPr>
            <a:r>
              <a:rPr sz="1000" spc="-10" dirty="0">
                <a:latin typeface="Times New Roman"/>
                <a:cs typeface="Times New Roman"/>
              </a:rPr>
              <a:t>Сохранение фрагментов</a:t>
            </a:r>
            <a:endParaRPr sz="1000">
              <a:latin typeface="Times New Roman"/>
              <a:cs typeface="Times New Roman"/>
            </a:endParaRPr>
          </a:p>
          <a:p>
            <a:pPr marL="12700" marR="5080" indent="229235">
              <a:lnSpc>
                <a:spcPct val="114599"/>
              </a:lnSpc>
            </a:pPr>
            <a:r>
              <a:rPr sz="1000" spc="-10" dirty="0">
                <a:latin typeface="Times New Roman"/>
                <a:cs typeface="Times New Roman"/>
              </a:rPr>
              <a:t>Оптимизация тельности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01773" y="897334"/>
            <a:ext cx="1866264" cy="883919"/>
            <a:chOff x="2501773" y="1021047"/>
            <a:chExt cx="1866264" cy="883919"/>
          </a:xfrm>
        </p:grpSpPr>
        <p:sp>
          <p:nvSpPr>
            <p:cNvPr id="23" name="object 23"/>
            <p:cNvSpPr/>
            <p:nvPr/>
          </p:nvSpPr>
          <p:spPr>
            <a:xfrm>
              <a:off x="2501773" y="1228419"/>
              <a:ext cx="1866264" cy="676275"/>
            </a:xfrm>
            <a:custGeom>
              <a:avLst/>
              <a:gdLst/>
              <a:ahLst/>
              <a:cxnLst/>
              <a:rect l="l" t="t" r="r" b="b"/>
              <a:pathLst>
                <a:path w="1866264" h="676275">
                  <a:moveTo>
                    <a:pt x="1866247" y="0"/>
                  </a:moveTo>
                  <a:lnTo>
                    <a:pt x="0" y="0"/>
                  </a:lnTo>
                  <a:lnTo>
                    <a:pt x="0" y="676250"/>
                  </a:lnTo>
                  <a:lnTo>
                    <a:pt x="1866247" y="676250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01773" y="1021047"/>
              <a:ext cx="1866264" cy="207645"/>
            </a:xfrm>
            <a:custGeom>
              <a:avLst/>
              <a:gdLst/>
              <a:ahLst/>
              <a:cxnLst/>
              <a:rect l="l" t="t" r="r" b="b"/>
              <a:pathLst>
                <a:path w="1866264" h="207644">
                  <a:moveTo>
                    <a:pt x="1866247" y="0"/>
                  </a:moveTo>
                  <a:lnTo>
                    <a:pt x="0" y="0"/>
                  </a:lnTo>
                  <a:lnTo>
                    <a:pt x="0" y="207371"/>
                  </a:lnTo>
                  <a:lnTo>
                    <a:pt x="1866247" y="207371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1036" y="1053528"/>
              <a:ext cx="88900" cy="1301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717431" y="904890"/>
            <a:ext cx="1413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Ожидаемые</a:t>
            </a:r>
            <a:r>
              <a:rPr sz="10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imes New Roman"/>
                <a:cs typeface="Times New Roman"/>
              </a:rPr>
              <a:t>результаты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7614" y="1137137"/>
            <a:ext cx="119253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Быстрый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поиск </a:t>
            </a:r>
            <a:r>
              <a:rPr sz="1000" dirty="0">
                <a:latin typeface="Times New Roman"/>
                <a:cs typeface="Times New Roman"/>
              </a:rPr>
              <a:t>Точные</a:t>
            </a:r>
            <a:r>
              <a:rPr sz="1000" spc="17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результаты </a:t>
            </a:r>
            <a:r>
              <a:rPr sz="1000" dirty="0">
                <a:latin typeface="Times New Roman"/>
                <a:cs typeface="Times New Roman"/>
              </a:rPr>
              <a:t>Удобный</a:t>
            </a:r>
            <a:r>
              <a:rPr sz="1000" spc="12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интерфейс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2224" y="3173411"/>
            <a:ext cx="2406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22373A"/>
                </a:solidFill>
                <a:latin typeface="Trebuchet MS"/>
                <a:cs typeface="Trebuchet MS"/>
              </a:rPr>
              <a:t>4/16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30" name="object 3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27" y="3448412"/>
              <a:ext cx="1152525" cy="5080"/>
            </a:xfrm>
            <a:custGeom>
              <a:avLst/>
              <a:gdLst/>
              <a:ahLst/>
              <a:cxnLst/>
              <a:rect l="l" t="t" r="r" b="b"/>
              <a:pathLst>
                <a:path w="1152525" h="5079">
                  <a:moveTo>
                    <a:pt x="0" y="5060"/>
                  </a:moveTo>
                  <a:lnTo>
                    <a:pt x="0" y="0"/>
                  </a:lnTo>
                  <a:lnTo>
                    <a:pt x="1152014" y="0"/>
                  </a:lnTo>
                  <a:lnTo>
                    <a:pt x="1152014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Области</a:t>
            </a:r>
            <a:r>
              <a:rPr spc="-20" dirty="0"/>
              <a:t> </a:t>
            </a:r>
            <a:r>
              <a:rPr spc="-45" dirty="0"/>
              <a:t>применения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004" y="637477"/>
            <a:ext cx="1944370" cy="203200"/>
            <a:chOff x="240004" y="637477"/>
            <a:chExt cx="1944370" cy="203200"/>
          </a:xfrm>
        </p:grpSpPr>
        <p:sp>
          <p:nvSpPr>
            <p:cNvPr id="4" name="object 4"/>
            <p:cNvSpPr/>
            <p:nvPr/>
          </p:nvSpPr>
          <p:spPr>
            <a:xfrm>
              <a:off x="240004" y="637477"/>
              <a:ext cx="1944370" cy="203200"/>
            </a:xfrm>
            <a:custGeom>
              <a:avLst/>
              <a:gdLst/>
              <a:ahLst/>
              <a:cxnLst/>
              <a:rect l="l" t="t" r="r" b="b"/>
              <a:pathLst>
                <a:path w="1944370" h="203200">
                  <a:moveTo>
                    <a:pt x="1944025" y="0"/>
                  </a:moveTo>
                  <a:lnTo>
                    <a:pt x="0" y="0"/>
                  </a:lnTo>
                  <a:lnTo>
                    <a:pt x="0" y="202912"/>
                  </a:lnTo>
                  <a:lnTo>
                    <a:pt x="1944025" y="202912"/>
                  </a:lnTo>
                  <a:lnTo>
                    <a:pt x="194402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092" y="672693"/>
              <a:ext cx="180975" cy="1047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0004" y="637477"/>
            <a:ext cx="19443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Образование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004" y="840390"/>
            <a:ext cx="1944370" cy="90551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8275" marR="92075">
              <a:lnSpc>
                <a:spcPct val="118000"/>
              </a:lnSpc>
              <a:spcBef>
                <a:spcPts val="265"/>
              </a:spcBef>
            </a:pPr>
            <a:r>
              <a:rPr sz="1100" spc="-20" dirty="0">
                <a:latin typeface="Georgia"/>
                <a:cs typeface="Georgia"/>
              </a:rPr>
              <a:t>Поиск</a:t>
            </a:r>
            <a:r>
              <a:rPr sz="1100" spc="-10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по</a:t>
            </a:r>
            <a:r>
              <a:rPr sz="1100" spc="-10" dirty="0">
                <a:latin typeface="Georgia"/>
                <a:cs typeface="Georgia"/>
              </a:rPr>
              <a:t> видеолекциям </a:t>
            </a:r>
            <a:r>
              <a:rPr sz="1100" spc="-30" dirty="0">
                <a:latin typeface="Georgia"/>
                <a:cs typeface="Georgia"/>
              </a:rPr>
              <a:t>Создание</a:t>
            </a:r>
            <a:r>
              <a:rPr sz="1100" dirty="0">
                <a:latin typeface="Georgia"/>
                <a:cs typeface="Georgia"/>
              </a:rPr>
              <a:t> </a:t>
            </a:r>
            <a:r>
              <a:rPr sz="1100" spc="-35" dirty="0">
                <a:latin typeface="Georgia"/>
                <a:cs typeface="Georgia"/>
              </a:rPr>
              <a:t>учебных</a:t>
            </a:r>
            <a:r>
              <a:rPr sz="1100" dirty="0">
                <a:latin typeface="Georgia"/>
                <a:cs typeface="Georgia"/>
              </a:rPr>
              <a:t> </a:t>
            </a:r>
            <a:r>
              <a:rPr sz="1100" spc="-40" dirty="0">
                <a:latin typeface="Georgia"/>
                <a:cs typeface="Georgia"/>
              </a:rPr>
              <a:t>матери- </a:t>
            </a:r>
            <a:r>
              <a:rPr sz="1100" spc="-20" dirty="0">
                <a:latin typeface="Georgia"/>
                <a:cs typeface="Georgia"/>
              </a:rPr>
              <a:t>алов</a:t>
            </a:r>
            <a:endParaRPr sz="1100">
              <a:latin typeface="Georgia"/>
              <a:cs typeface="Georgia"/>
            </a:endParaRPr>
          </a:p>
          <a:p>
            <a:pPr marL="168275">
              <a:lnSpc>
                <a:spcPct val="100000"/>
              </a:lnSpc>
              <a:spcBef>
                <a:spcPts val="235"/>
              </a:spcBef>
            </a:pPr>
            <a:r>
              <a:rPr sz="1100" spc="-20" dirty="0">
                <a:latin typeface="Georgia"/>
                <a:cs typeface="Georgia"/>
              </a:rPr>
              <a:t>Анализ</a:t>
            </a:r>
            <a:r>
              <a:rPr sz="1100" spc="2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контента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004" y="2051343"/>
            <a:ext cx="1944370" cy="194945"/>
            <a:chOff x="240004" y="2051343"/>
            <a:chExt cx="1944370" cy="194945"/>
          </a:xfrm>
        </p:grpSpPr>
        <p:sp>
          <p:nvSpPr>
            <p:cNvPr id="9" name="object 9"/>
            <p:cNvSpPr/>
            <p:nvPr/>
          </p:nvSpPr>
          <p:spPr>
            <a:xfrm>
              <a:off x="240004" y="2051343"/>
              <a:ext cx="1944370" cy="194945"/>
            </a:xfrm>
            <a:custGeom>
              <a:avLst/>
              <a:gdLst/>
              <a:ahLst/>
              <a:cxnLst/>
              <a:rect l="l" t="t" r="r" b="b"/>
              <a:pathLst>
                <a:path w="1944370" h="194944">
                  <a:moveTo>
                    <a:pt x="1944025" y="0"/>
                  </a:moveTo>
                  <a:lnTo>
                    <a:pt x="0" y="0"/>
                  </a:lnTo>
                  <a:lnTo>
                    <a:pt x="0" y="194353"/>
                  </a:lnTo>
                  <a:lnTo>
                    <a:pt x="1944025" y="194353"/>
                  </a:lnTo>
                  <a:lnTo>
                    <a:pt x="194402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67" y="2087537"/>
              <a:ext cx="174625" cy="889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0004" y="2051343"/>
            <a:ext cx="194437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135">
              <a:lnSpc>
                <a:spcPts val="1255"/>
              </a:lnSpc>
            </a:pPr>
            <a:r>
              <a:rPr sz="1100" spc="-35" dirty="0">
                <a:solidFill>
                  <a:srgbClr val="FFFFFF"/>
                </a:solidFill>
                <a:latin typeface="Georgia"/>
                <a:cs typeface="Georgia"/>
              </a:rPr>
              <a:t>Изучение</a:t>
            </a:r>
            <a:r>
              <a:rPr sz="11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языков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004" y="2245696"/>
            <a:ext cx="1944370" cy="112585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8275" marR="91440">
              <a:lnSpc>
                <a:spcPct val="118000"/>
              </a:lnSpc>
              <a:spcBef>
                <a:spcPts val="265"/>
              </a:spcBef>
            </a:pPr>
            <a:r>
              <a:rPr sz="1100" spc="-10" dirty="0">
                <a:latin typeface="Georgia"/>
                <a:cs typeface="Georgia"/>
              </a:rPr>
              <a:t>Поиск</a:t>
            </a:r>
            <a:r>
              <a:rPr sz="1100" spc="130" dirty="0">
                <a:latin typeface="Georgia"/>
                <a:cs typeface="Georgia"/>
              </a:rPr>
              <a:t> </a:t>
            </a:r>
            <a:r>
              <a:rPr sz="1100" spc="-35" dirty="0">
                <a:latin typeface="Georgia"/>
                <a:cs typeface="Georgia"/>
              </a:rPr>
              <a:t>примеров</a:t>
            </a:r>
            <a:r>
              <a:rPr sz="1100" spc="135" dirty="0">
                <a:latin typeface="Georgia"/>
                <a:cs typeface="Georgia"/>
              </a:rPr>
              <a:t> </a:t>
            </a:r>
            <a:r>
              <a:rPr sz="1100" spc="-55" dirty="0">
                <a:latin typeface="Georgia"/>
                <a:cs typeface="Georgia"/>
              </a:rPr>
              <a:t>произно- </a:t>
            </a:r>
            <a:r>
              <a:rPr sz="1100" spc="-10" dirty="0">
                <a:latin typeface="Georgia"/>
                <a:cs typeface="Georgia"/>
              </a:rPr>
              <a:t>шения</a:t>
            </a:r>
            <a:endParaRPr sz="1100">
              <a:latin typeface="Georgia"/>
              <a:cs typeface="Georgia"/>
            </a:endParaRPr>
          </a:p>
          <a:p>
            <a:pPr marL="168275" marR="91440">
              <a:lnSpc>
                <a:spcPct val="118000"/>
              </a:lnSpc>
            </a:pPr>
            <a:r>
              <a:rPr sz="1100" spc="-30" dirty="0">
                <a:latin typeface="Georgia"/>
                <a:cs typeface="Georgia"/>
              </a:rPr>
              <a:t>Изучение</a:t>
            </a:r>
            <a:r>
              <a:rPr sz="1100" spc="130" dirty="0">
                <a:latin typeface="Georgia"/>
                <a:cs typeface="Georgia"/>
              </a:rPr>
              <a:t> </a:t>
            </a:r>
            <a:r>
              <a:rPr sz="1100" spc="-35" dirty="0">
                <a:latin typeface="Georgia"/>
                <a:cs typeface="Georgia"/>
              </a:rPr>
              <a:t>разговорной</a:t>
            </a:r>
            <a:r>
              <a:rPr sz="1100" spc="135" dirty="0">
                <a:latin typeface="Georgia"/>
                <a:cs typeface="Georgia"/>
              </a:rPr>
              <a:t> </a:t>
            </a:r>
            <a:r>
              <a:rPr sz="1100" spc="-40" dirty="0">
                <a:latin typeface="Georgia"/>
                <a:cs typeface="Georgia"/>
              </a:rPr>
              <a:t>ре- </a:t>
            </a:r>
            <a:r>
              <a:rPr sz="1100" spc="-25" dirty="0">
                <a:latin typeface="Georgia"/>
                <a:cs typeface="Georgia"/>
              </a:rPr>
              <a:t>чи</a:t>
            </a:r>
            <a:endParaRPr sz="1100">
              <a:latin typeface="Georgia"/>
              <a:cs typeface="Georgia"/>
            </a:endParaRPr>
          </a:p>
          <a:p>
            <a:pPr marL="168275">
              <a:lnSpc>
                <a:spcPct val="100000"/>
              </a:lnSpc>
              <a:spcBef>
                <a:spcPts val="235"/>
              </a:spcBef>
            </a:pPr>
            <a:r>
              <a:rPr sz="1100" spc="-20" dirty="0">
                <a:latin typeface="Georgia"/>
                <a:cs typeface="Georgia"/>
              </a:rPr>
              <a:t>Анализ</a:t>
            </a:r>
            <a:r>
              <a:rPr sz="1100" spc="2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диалектов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3998" y="637480"/>
            <a:ext cx="1944370" cy="215900"/>
            <a:chOff x="2423998" y="637480"/>
            <a:chExt cx="1944370" cy="215900"/>
          </a:xfrm>
        </p:grpSpPr>
        <p:sp>
          <p:nvSpPr>
            <p:cNvPr id="14" name="object 14"/>
            <p:cNvSpPr/>
            <p:nvPr/>
          </p:nvSpPr>
          <p:spPr>
            <a:xfrm>
              <a:off x="2423998" y="637480"/>
              <a:ext cx="1944370" cy="215900"/>
            </a:xfrm>
            <a:custGeom>
              <a:avLst/>
              <a:gdLst/>
              <a:ahLst/>
              <a:cxnLst/>
              <a:rect l="l" t="t" r="r" b="b"/>
              <a:pathLst>
                <a:path w="1944370" h="215900">
                  <a:moveTo>
                    <a:pt x="1944025" y="0"/>
                  </a:moveTo>
                  <a:lnTo>
                    <a:pt x="0" y="0"/>
                  </a:lnTo>
                  <a:lnTo>
                    <a:pt x="0" y="215742"/>
                  </a:lnTo>
                  <a:lnTo>
                    <a:pt x="1944025" y="215742"/>
                  </a:lnTo>
                  <a:lnTo>
                    <a:pt x="194402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261" y="670966"/>
              <a:ext cx="139700" cy="14287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423998" y="637480"/>
            <a:ext cx="1944370" cy="215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35"/>
              </a:spcBef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Исследования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23998" y="853223"/>
            <a:ext cx="1944370" cy="73025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8275" marR="451484">
              <a:lnSpc>
                <a:spcPct val="118000"/>
              </a:lnSpc>
              <a:spcBef>
                <a:spcPts val="265"/>
              </a:spcBef>
            </a:pPr>
            <a:r>
              <a:rPr sz="1100" spc="-20" dirty="0">
                <a:latin typeface="Georgia"/>
                <a:cs typeface="Georgia"/>
              </a:rPr>
              <a:t>Анализ</a:t>
            </a:r>
            <a:r>
              <a:rPr sz="1100" spc="2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интервью Обработка данных </a:t>
            </a:r>
            <a:r>
              <a:rPr sz="1100" spc="-20" dirty="0">
                <a:latin typeface="Georgia"/>
                <a:cs typeface="Georgia"/>
              </a:rPr>
              <a:t>Создание</a:t>
            </a:r>
            <a:r>
              <a:rPr sz="1100" spc="-10" dirty="0"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баз</a:t>
            </a:r>
            <a:r>
              <a:rPr sz="1100" spc="-5" dirty="0">
                <a:latin typeface="Georgia"/>
                <a:cs typeface="Georgia"/>
              </a:rPr>
              <a:t> </a:t>
            </a:r>
            <a:r>
              <a:rPr sz="1100" spc="-65" dirty="0">
                <a:latin typeface="Georgia"/>
                <a:cs typeface="Georgia"/>
              </a:rPr>
              <a:t>знаний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23998" y="1888739"/>
            <a:ext cx="1944370" cy="210185"/>
            <a:chOff x="2423998" y="1888739"/>
            <a:chExt cx="1944370" cy="210185"/>
          </a:xfrm>
        </p:grpSpPr>
        <p:sp>
          <p:nvSpPr>
            <p:cNvPr id="19" name="object 19"/>
            <p:cNvSpPr/>
            <p:nvPr/>
          </p:nvSpPr>
          <p:spPr>
            <a:xfrm>
              <a:off x="2423998" y="1888739"/>
              <a:ext cx="1944370" cy="210185"/>
            </a:xfrm>
            <a:custGeom>
              <a:avLst/>
              <a:gdLst/>
              <a:ahLst/>
              <a:cxnLst/>
              <a:rect l="l" t="t" r="r" b="b"/>
              <a:pathLst>
                <a:path w="1944370" h="210185">
                  <a:moveTo>
                    <a:pt x="1944025" y="0"/>
                  </a:moveTo>
                  <a:lnTo>
                    <a:pt x="0" y="0"/>
                  </a:lnTo>
                  <a:lnTo>
                    <a:pt x="0" y="210131"/>
                  </a:lnTo>
                  <a:lnTo>
                    <a:pt x="1944025" y="210131"/>
                  </a:lnTo>
                  <a:lnTo>
                    <a:pt x="194402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3261" y="1924913"/>
              <a:ext cx="123825" cy="1397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423998" y="1888739"/>
            <a:ext cx="1944370" cy="210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35"/>
              </a:spcBef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Бизнес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3998" y="2098871"/>
            <a:ext cx="1944370" cy="73469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8275" marR="485775">
              <a:lnSpc>
                <a:spcPct val="118000"/>
              </a:lnSpc>
              <a:spcBef>
                <a:spcPts val="265"/>
              </a:spcBef>
            </a:pPr>
            <a:r>
              <a:rPr sz="1100" spc="-20" dirty="0">
                <a:latin typeface="Georgia"/>
                <a:cs typeface="Georgia"/>
              </a:rPr>
              <a:t>Анализ</a:t>
            </a:r>
            <a:r>
              <a:rPr sz="1100" spc="2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совещаний </a:t>
            </a:r>
            <a:r>
              <a:rPr sz="1100" spc="-30" dirty="0">
                <a:latin typeface="Georgia"/>
                <a:cs typeface="Georgia"/>
              </a:rPr>
              <a:t>Обучение</a:t>
            </a:r>
            <a:r>
              <a:rPr sz="1100" spc="35" dirty="0">
                <a:latin typeface="Georgia"/>
                <a:cs typeface="Georgia"/>
              </a:rPr>
              <a:t> </a:t>
            </a:r>
            <a:r>
              <a:rPr sz="1100" spc="-45" dirty="0">
                <a:latin typeface="Georgia"/>
                <a:cs typeface="Georgia"/>
              </a:rPr>
              <a:t>персонала </a:t>
            </a:r>
            <a:r>
              <a:rPr sz="1100" spc="-25" dirty="0">
                <a:latin typeface="Georgia"/>
                <a:cs typeface="Georgia"/>
              </a:rPr>
              <a:t>Архивация</a:t>
            </a:r>
            <a:r>
              <a:rPr sz="1100" spc="35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данных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2224" y="3173411"/>
            <a:ext cx="2406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22373A"/>
                </a:solidFill>
                <a:latin typeface="Trebuchet MS"/>
                <a:cs typeface="Trebuchet MS"/>
              </a:rPr>
              <a:t>5/16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25" name="object 25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27" y="3448412"/>
              <a:ext cx="1440180" cy="5080"/>
            </a:xfrm>
            <a:custGeom>
              <a:avLst/>
              <a:gdLst/>
              <a:ahLst/>
              <a:cxnLst/>
              <a:rect l="l" t="t" r="r" b="b"/>
              <a:pathLst>
                <a:path w="1440180" h="5079">
                  <a:moveTo>
                    <a:pt x="0" y="5060"/>
                  </a:moveTo>
                  <a:lnTo>
                    <a:pt x="0" y="0"/>
                  </a:lnTo>
                  <a:lnTo>
                    <a:pt x="1440018" y="0"/>
                  </a:lnTo>
                  <a:lnTo>
                    <a:pt x="1440018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Технологии</a:t>
            </a:r>
            <a:r>
              <a:rPr spc="20" dirty="0"/>
              <a:t> </a:t>
            </a:r>
            <a:r>
              <a:rPr dirty="0"/>
              <a:t>и</a:t>
            </a:r>
            <a:r>
              <a:rPr spc="20" dirty="0"/>
              <a:t> </a:t>
            </a:r>
            <a:r>
              <a:rPr spc="-30" dirty="0"/>
              <a:t>инструменты</a:t>
            </a:r>
            <a:r>
              <a:rPr spc="20" dirty="0"/>
              <a:t> </a:t>
            </a:r>
            <a:r>
              <a:rPr spc="-30" dirty="0"/>
              <a:t>разработки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6</a:t>
            </a:fld>
            <a:r>
              <a:rPr spc="-10" dirty="0"/>
              <a:t>/16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1845" y="756095"/>
            <a:ext cx="1866264" cy="756920"/>
            <a:chOff x="291845" y="756095"/>
            <a:chExt cx="1866264" cy="756920"/>
          </a:xfrm>
        </p:grpSpPr>
        <p:sp>
          <p:nvSpPr>
            <p:cNvPr id="4" name="object 4"/>
            <p:cNvSpPr/>
            <p:nvPr/>
          </p:nvSpPr>
          <p:spPr>
            <a:xfrm>
              <a:off x="291845" y="976327"/>
              <a:ext cx="1866264" cy="536575"/>
            </a:xfrm>
            <a:custGeom>
              <a:avLst/>
              <a:gdLst/>
              <a:ahLst/>
              <a:cxnLst/>
              <a:rect l="l" t="t" r="r" b="b"/>
              <a:pathLst>
                <a:path w="1866264" h="536575">
                  <a:moveTo>
                    <a:pt x="1866247" y="0"/>
                  </a:moveTo>
                  <a:lnTo>
                    <a:pt x="0" y="0"/>
                  </a:lnTo>
                  <a:lnTo>
                    <a:pt x="0" y="536242"/>
                  </a:lnTo>
                  <a:lnTo>
                    <a:pt x="1866247" y="536242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845" y="756095"/>
              <a:ext cx="1866264" cy="220345"/>
            </a:xfrm>
            <a:custGeom>
              <a:avLst/>
              <a:gdLst/>
              <a:ahLst/>
              <a:cxnLst/>
              <a:rect l="l" t="t" r="r" b="b"/>
              <a:pathLst>
                <a:path w="1866264" h="220344">
                  <a:moveTo>
                    <a:pt x="1866247" y="0"/>
                  </a:moveTo>
                  <a:lnTo>
                    <a:pt x="0" y="0"/>
                  </a:lnTo>
                  <a:lnTo>
                    <a:pt x="0" y="220231"/>
                  </a:lnTo>
                  <a:lnTo>
                    <a:pt x="1866247" y="220231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9" y="789571"/>
              <a:ext cx="174625" cy="142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1845" y="756095"/>
            <a:ext cx="1866264" cy="220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35"/>
              </a:spcBef>
            </a:pPr>
            <a:r>
              <a:rPr sz="1100" spc="-50" dirty="0">
                <a:solidFill>
                  <a:srgbClr val="FFFFFF"/>
                </a:solidFill>
                <a:latin typeface="Georgia"/>
                <a:cs typeface="Georgia"/>
              </a:rPr>
              <a:t>Машинное</a:t>
            </a:r>
            <a:r>
              <a:rPr sz="11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обучение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387" y="996884"/>
            <a:ext cx="16116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8000"/>
              </a:lnSpc>
              <a:spcBef>
                <a:spcPts val="100"/>
              </a:spcBef>
              <a:tabLst>
                <a:tab pos="739140" algn="l"/>
                <a:tab pos="1200150" algn="l"/>
              </a:tabLst>
            </a:pPr>
            <a:r>
              <a:rPr sz="1100" spc="-10" dirty="0">
                <a:solidFill>
                  <a:srgbClr val="287FB9"/>
                </a:solidFill>
                <a:latin typeface="Georgia"/>
                <a:cs typeface="Georgia"/>
              </a:rPr>
              <a:t>Whisper</a:t>
            </a:r>
            <a:r>
              <a:rPr sz="1100" dirty="0">
                <a:solidFill>
                  <a:srgbClr val="287FB9"/>
                </a:solidFill>
                <a:latin typeface="Georgia"/>
                <a:cs typeface="Georgia"/>
              </a:rPr>
              <a:t>	</a:t>
            </a:r>
            <a:r>
              <a:rPr sz="1100" spc="-25" dirty="0">
                <a:latin typeface="Georgia"/>
                <a:cs typeface="Georgia"/>
              </a:rPr>
              <a:t>для</a:t>
            </a:r>
            <a:r>
              <a:rPr sz="1100" dirty="0">
                <a:latin typeface="Georgia"/>
                <a:cs typeface="Georgia"/>
              </a:rPr>
              <a:t>	</a:t>
            </a:r>
            <a:r>
              <a:rPr sz="1100" spc="-35" dirty="0">
                <a:latin typeface="Georgia"/>
                <a:cs typeface="Georgia"/>
              </a:rPr>
              <a:t>транс- </a:t>
            </a:r>
            <a:r>
              <a:rPr sz="1100" spc="-10" dirty="0">
                <a:latin typeface="Georgia"/>
                <a:cs typeface="Georgia"/>
              </a:rPr>
              <a:t>крибции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1845" y="1818442"/>
            <a:ext cx="1866264" cy="198755"/>
            <a:chOff x="291845" y="1818442"/>
            <a:chExt cx="1866264" cy="198755"/>
          </a:xfrm>
        </p:grpSpPr>
        <p:sp>
          <p:nvSpPr>
            <p:cNvPr id="10" name="object 10"/>
            <p:cNvSpPr/>
            <p:nvPr/>
          </p:nvSpPr>
          <p:spPr>
            <a:xfrm>
              <a:off x="291845" y="1818442"/>
              <a:ext cx="1866264" cy="198755"/>
            </a:xfrm>
            <a:custGeom>
              <a:avLst/>
              <a:gdLst/>
              <a:ahLst/>
              <a:cxnLst/>
              <a:rect l="l" t="t" r="r" b="b"/>
              <a:pathLst>
                <a:path w="1866264" h="198755">
                  <a:moveTo>
                    <a:pt x="1866247" y="0"/>
                  </a:moveTo>
                  <a:lnTo>
                    <a:pt x="0" y="0"/>
                  </a:lnTo>
                  <a:lnTo>
                    <a:pt x="0" y="198285"/>
                  </a:lnTo>
                  <a:lnTo>
                    <a:pt x="1866247" y="198285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109" y="1853527"/>
              <a:ext cx="139700" cy="1047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1845" y="1818442"/>
            <a:ext cx="1866264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21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Оптимизация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845" y="2016728"/>
            <a:ext cx="1866264" cy="90551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8275" marR="92075">
              <a:lnSpc>
                <a:spcPct val="118000"/>
              </a:lnSpc>
              <a:spcBef>
                <a:spcPts val="265"/>
              </a:spcBef>
              <a:tabLst>
                <a:tab pos="1192530" algn="l"/>
              </a:tabLst>
            </a:pPr>
            <a:r>
              <a:rPr sz="1100" spc="-40" dirty="0">
                <a:latin typeface="Georgia"/>
                <a:cs typeface="Georgia"/>
              </a:rPr>
              <a:t>Кэширование</a:t>
            </a:r>
            <a:r>
              <a:rPr sz="1100" spc="3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запросов Параллельное</a:t>
            </a:r>
            <a:r>
              <a:rPr sz="1100" dirty="0">
                <a:latin typeface="Georgia"/>
                <a:cs typeface="Georgia"/>
              </a:rPr>
              <a:t>	</a:t>
            </a:r>
            <a:r>
              <a:rPr sz="1100" spc="-65" dirty="0">
                <a:latin typeface="Georgia"/>
                <a:cs typeface="Georgia"/>
              </a:rPr>
              <a:t>выполне-</a:t>
            </a:r>
            <a:r>
              <a:rPr sz="1100" spc="-35" dirty="0">
                <a:latin typeface="Georgia"/>
                <a:cs typeface="Georgia"/>
              </a:rPr>
              <a:t> ние</a:t>
            </a:r>
            <a:r>
              <a:rPr sz="1100" spc="-10" dirty="0">
                <a:latin typeface="Georgia"/>
                <a:cs typeface="Georgia"/>
              </a:rPr>
              <a:t> запросов</a:t>
            </a:r>
            <a:endParaRPr sz="11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49918" y="756094"/>
            <a:ext cx="1866264" cy="212090"/>
            <a:chOff x="2449918" y="756094"/>
            <a:chExt cx="1866264" cy="212090"/>
          </a:xfrm>
        </p:grpSpPr>
        <p:sp>
          <p:nvSpPr>
            <p:cNvPr id="15" name="object 15"/>
            <p:cNvSpPr/>
            <p:nvPr/>
          </p:nvSpPr>
          <p:spPr>
            <a:xfrm>
              <a:off x="2449918" y="756094"/>
              <a:ext cx="1866264" cy="212090"/>
            </a:xfrm>
            <a:custGeom>
              <a:avLst/>
              <a:gdLst/>
              <a:ahLst/>
              <a:cxnLst/>
              <a:rect l="l" t="t" r="r" b="b"/>
              <a:pathLst>
                <a:path w="1866264" h="212090">
                  <a:moveTo>
                    <a:pt x="1866247" y="0"/>
                  </a:moveTo>
                  <a:lnTo>
                    <a:pt x="0" y="0"/>
                  </a:lnTo>
                  <a:lnTo>
                    <a:pt x="0" y="211572"/>
                  </a:lnTo>
                  <a:lnTo>
                    <a:pt x="1866247" y="211572"/>
                  </a:lnTo>
                  <a:lnTo>
                    <a:pt x="18662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9182" y="790448"/>
              <a:ext cx="139700" cy="12382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49918" y="756094"/>
            <a:ext cx="186626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70"/>
              </a:spcBef>
            </a:pP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Архитектура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9918" y="967666"/>
            <a:ext cx="1866264" cy="927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6350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500"/>
              </a:spcBef>
            </a:pPr>
            <a:r>
              <a:rPr sz="1100" dirty="0">
                <a:solidFill>
                  <a:srgbClr val="287FB9"/>
                </a:solidFill>
                <a:latin typeface="Georgia"/>
                <a:cs typeface="Georgia"/>
              </a:rPr>
              <a:t>FastAPI</a:t>
            </a:r>
            <a:r>
              <a:rPr sz="1100" spc="75" dirty="0">
                <a:solidFill>
                  <a:srgbClr val="287FB9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backend</a:t>
            </a:r>
            <a:endParaRPr sz="1100">
              <a:latin typeface="Georgia"/>
              <a:cs typeface="Georgia"/>
            </a:endParaRPr>
          </a:p>
          <a:p>
            <a:pPr marL="168275" marR="92710">
              <a:lnSpc>
                <a:spcPct val="118000"/>
              </a:lnSpc>
            </a:pPr>
            <a:r>
              <a:rPr sz="1100" dirty="0">
                <a:solidFill>
                  <a:srgbClr val="287FB9"/>
                </a:solidFill>
                <a:latin typeface="Georgia"/>
                <a:cs typeface="Georgia"/>
              </a:rPr>
              <a:t>Celery</a:t>
            </a:r>
            <a:r>
              <a:rPr sz="1100" spc="484" dirty="0">
                <a:solidFill>
                  <a:srgbClr val="287FB9"/>
                </a:solidFill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для</a:t>
            </a:r>
            <a:r>
              <a:rPr sz="1100" spc="490" dirty="0">
                <a:latin typeface="Georgia"/>
                <a:cs typeface="Georgia"/>
              </a:rPr>
              <a:t> </a:t>
            </a:r>
            <a:r>
              <a:rPr sz="1100" spc="-45" dirty="0">
                <a:latin typeface="Georgia"/>
                <a:cs typeface="Georgia"/>
              </a:rPr>
              <a:t>асинхронно- </a:t>
            </a:r>
            <a:r>
              <a:rPr sz="1100" spc="-25" dirty="0">
                <a:latin typeface="Georgia"/>
                <a:cs typeface="Georgia"/>
              </a:rPr>
              <a:t>сти</a:t>
            </a:r>
            <a:endParaRPr sz="1100">
              <a:latin typeface="Georgia"/>
              <a:cs typeface="Georgia"/>
            </a:endParaRPr>
          </a:p>
          <a:p>
            <a:pPr marL="168275">
              <a:lnSpc>
                <a:spcPct val="100000"/>
              </a:lnSpc>
              <a:spcBef>
                <a:spcPts val="240"/>
              </a:spcBef>
            </a:pPr>
            <a:r>
              <a:rPr sz="1100" spc="-20" dirty="0">
                <a:solidFill>
                  <a:srgbClr val="287FB9"/>
                </a:solidFill>
                <a:latin typeface="Georgia"/>
                <a:cs typeface="Georgia"/>
              </a:rPr>
              <a:t>Elasticsearch</a:t>
            </a:r>
            <a:r>
              <a:rPr sz="1100" spc="35" dirty="0">
                <a:solidFill>
                  <a:srgbClr val="287FB9"/>
                </a:solidFill>
                <a:latin typeface="Georgia"/>
                <a:cs typeface="Georgia"/>
              </a:rPr>
              <a:t> </a:t>
            </a:r>
            <a:r>
              <a:rPr sz="1100" dirty="0">
                <a:latin typeface="Georgia"/>
                <a:cs typeface="Georgia"/>
              </a:rPr>
              <a:t>для</a:t>
            </a:r>
            <a:r>
              <a:rPr sz="1100" spc="40" dirty="0">
                <a:latin typeface="Georgia"/>
                <a:cs typeface="Georgia"/>
              </a:rPr>
              <a:t> </a:t>
            </a:r>
            <a:r>
              <a:rPr sz="1100" spc="-10" dirty="0">
                <a:latin typeface="Georgia"/>
                <a:cs typeface="Georgia"/>
              </a:rPr>
              <a:t>поиска</a:t>
            </a:r>
            <a:endParaRPr sz="1100">
              <a:latin typeface="Georgia"/>
              <a:cs typeface="Georg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5996" y="2124171"/>
            <a:ext cx="1799603" cy="80977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21" name="object 21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27" y="3448412"/>
              <a:ext cx="1728470" cy="5080"/>
            </a:xfrm>
            <a:custGeom>
              <a:avLst/>
              <a:gdLst/>
              <a:ahLst/>
              <a:cxnLst/>
              <a:rect l="l" t="t" r="r" b="b"/>
              <a:pathLst>
                <a:path w="1728470" h="5079">
                  <a:moveTo>
                    <a:pt x="0" y="5060"/>
                  </a:moveTo>
                  <a:lnTo>
                    <a:pt x="0" y="0"/>
                  </a:lnTo>
                  <a:lnTo>
                    <a:pt x="1728022" y="0"/>
                  </a:lnTo>
                  <a:lnTo>
                    <a:pt x="1728022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Архитектура</a:t>
            </a:r>
            <a:r>
              <a:rPr spc="-25" dirty="0"/>
              <a:t> </a:t>
            </a:r>
            <a:r>
              <a:rPr spc="-30" dirty="0"/>
              <a:t>приложения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7</a:t>
            </a:fld>
            <a:r>
              <a:rPr spc="-10" dirty="0"/>
              <a:t>/16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395" y="431264"/>
            <a:ext cx="3459479" cy="817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Асинхронная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архитектура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на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основе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FastAPI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и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Celery. Высокая</a:t>
            </a:r>
            <a:r>
              <a:rPr sz="1100" spc="4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производительность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и</a:t>
            </a:r>
            <a:r>
              <a:rPr sz="1100" spc="5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масштабируемость.</a:t>
            </a:r>
            <a:endParaRPr sz="1100">
              <a:latin typeface="Georgia"/>
              <a:cs typeface="Georgia"/>
            </a:endParaRPr>
          </a:p>
          <a:p>
            <a:pPr marL="12700" marR="506095">
              <a:lnSpc>
                <a:spcPct val="118000"/>
              </a:lnSpc>
            </a:pP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Параллельная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обработка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множества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запросов. </a:t>
            </a:r>
            <a:r>
              <a:rPr sz="1100" spc="-55" dirty="0">
                <a:solidFill>
                  <a:srgbClr val="22373A"/>
                </a:solidFill>
                <a:latin typeface="Georgia"/>
                <a:cs typeface="Georgia"/>
              </a:rPr>
              <a:t>Минимизация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Georgia"/>
                <a:cs typeface="Georgia"/>
              </a:rPr>
              <a:t>времени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отклика.</a:t>
            </a:r>
            <a:endParaRPr sz="11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47" y="1352401"/>
            <a:ext cx="2264101" cy="17775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7179" y="2007511"/>
            <a:ext cx="1360868" cy="4633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7" name="object 7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7" y="3448412"/>
              <a:ext cx="2016125" cy="5080"/>
            </a:xfrm>
            <a:custGeom>
              <a:avLst/>
              <a:gdLst/>
              <a:ahLst/>
              <a:cxnLst/>
              <a:rect l="l" t="t" r="r" b="b"/>
              <a:pathLst>
                <a:path w="2016125" h="5079">
                  <a:moveTo>
                    <a:pt x="0" y="5060"/>
                  </a:moveTo>
                  <a:lnTo>
                    <a:pt x="0" y="0"/>
                  </a:lnTo>
                  <a:lnTo>
                    <a:pt x="2016026" y="0"/>
                  </a:lnTo>
                  <a:lnTo>
                    <a:pt x="2016026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5499"/>
            <a:ext cx="11772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Обработка</a:t>
            </a:r>
            <a:r>
              <a:rPr spc="-5" dirty="0"/>
              <a:t> </a:t>
            </a:r>
            <a:r>
              <a:rPr spc="-55" dirty="0"/>
              <a:t>видео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8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95" y="490321"/>
            <a:ext cx="139700" cy="142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552" y="431264"/>
            <a:ext cx="2660015" cy="8172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340"/>
              </a:spcBef>
            </a:pP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Загрузка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видео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на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сервер</a:t>
            </a:r>
            <a:endParaRPr sz="1100">
              <a:latin typeface="Georgia"/>
              <a:cs typeface="Georgia"/>
            </a:endParaRPr>
          </a:p>
          <a:p>
            <a:pPr marL="12700" marR="5080" indent="17145">
              <a:lnSpc>
                <a:spcPct val="118000"/>
              </a:lnSpc>
            </a:pPr>
            <a:r>
              <a:rPr sz="1100" spc="-45" dirty="0">
                <a:solidFill>
                  <a:srgbClr val="22373A"/>
                </a:solidFill>
                <a:latin typeface="Georgia"/>
                <a:cs typeface="Georgia"/>
              </a:rPr>
              <a:t>Генерация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субтитров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с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Georgia"/>
                <a:cs typeface="Georgia"/>
              </a:rPr>
              <a:t>помощью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87FB9"/>
                </a:solidFill>
                <a:latin typeface="Georgia"/>
                <a:cs typeface="Georgia"/>
              </a:rPr>
              <a:t>Whisper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Индексация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субтитров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в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87FB9"/>
                </a:solidFill>
                <a:latin typeface="Georgia"/>
                <a:cs typeface="Georgia"/>
              </a:rPr>
              <a:t>Elasticsearch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Сохранение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всех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данных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в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БД</a:t>
            </a:r>
            <a:endParaRPr sz="11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95" y="707263"/>
            <a:ext cx="139700" cy="104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095" y="889266"/>
            <a:ext cx="139700" cy="139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095" y="1087158"/>
            <a:ext cx="123825" cy="139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25" y="1345858"/>
            <a:ext cx="4512126" cy="184108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10" name="object 10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7" y="3448412"/>
              <a:ext cx="2304415" cy="5080"/>
            </a:xfrm>
            <a:custGeom>
              <a:avLst/>
              <a:gdLst/>
              <a:ahLst/>
              <a:cxnLst/>
              <a:rect l="l" t="t" r="r" b="b"/>
              <a:pathLst>
                <a:path w="2304415" h="5079">
                  <a:moveTo>
                    <a:pt x="0" y="5060"/>
                  </a:moveTo>
                  <a:lnTo>
                    <a:pt x="0" y="0"/>
                  </a:lnTo>
                  <a:lnTo>
                    <a:pt x="2304030" y="0"/>
                  </a:lnTo>
                  <a:lnTo>
                    <a:pt x="2304030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Поиск</a:t>
            </a:r>
            <a:r>
              <a:rPr spc="-55" dirty="0"/>
              <a:t> </a:t>
            </a:r>
            <a:r>
              <a:rPr spc="-30" dirty="0"/>
              <a:t>контента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10" dirty="0"/>
              <a:t>9</a:t>
            </a:fld>
            <a:r>
              <a:rPr spc="-10" dirty="0"/>
              <a:t>/16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95" y="493496"/>
            <a:ext cx="123825" cy="13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95" y="688213"/>
            <a:ext cx="139700" cy="142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1009" y="1083983"/>
            <a:ext cx="142875" cy="1428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1552" y="431264"/>
            <a:ext cx="3366135" cy="10153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Использование</a:t>
            </a:r>
            <a:r>
              <a:rPr sz="1100" spc="5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87FB9"/>
                </a:solidFill>
                <a:latin typeface="Georgia"/>
                <a:cs typeface="Georgia"/>
              </a:rPr>
              <a:t>Elasticsearch</a:t>
            </a:r>
            <a:endParaRPr sz="1100">
              <a:latin typeface="Georgia"/>
              <a:cs typeface="Georgia"/>
            </a:endParaRPr>
          </a:p>
          <a:p>
            <a:pPr marL="29845">
              <a:lnSpc>
                <a:spcPct val="100000"/>
              </a:lnSpc>
              <a:spcBef>
                <a:spcPts val="235"/>
              </a:spcBef>
            </a:pP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Поддержка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точного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и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неточного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поиска:</a:t>
            </a:r>
            <a:endParaRPr sz="1100">
              <a:latin typeface="Georgia"/>
              <a:cs typeface="Georgia"/>
            </a:endParaRPr>
          </a:p>
          <a:p>
            <a:pPr marL="306705" marR="5080" indent="-184785">
              <a:lnSpc>
                <a:spcPct val="118000"/>
              </a:lnSpc>
            </a:pPr>
            <a:r>
              <a:rPr sz="1100" spc="175" dirty="0">
                <a:solidFill>
                  <a:srgbClr val="22373A"/>
                </a:solidFill>
                <a:latin typeface="Lucida Sans Unicode"/>
                <a:cs typeface="Lucida Sans Unicode"/>
              </a:rPr>
              <a:t>◎</a:t>
            </a:r>
            <a:r>
              <a:rPr sz="1100" spc="-55" dirty="0">
                <a:solidFill>
                  <a:srgbClr val="22373A"/>
                </a:solidFill>
                <a:latin typeface="Lucida Sans Unicode"/>
                <a:cs typeface="Lucida Sans Unicode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Georgia"/>
                <a:cs typeface="Georgia"/>
              </a:rPr>
              <a:t>Точный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поиск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—</a:t>
            </a:r>
            <a:r>
              <a:rPr sz="1100" spc="3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строгое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соответствие</a:t>
            </a:r>
            <a:r>
              <a:rPr sz="1100" spc="3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запросу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Неточный</a:t>
            </a:r>
            <a:r>
              <a:rPr sz="1100" spc="2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поиск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—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Georgia"/>
                <a:cs typeface="Georgia"/>
              </a:rPr>
              <a:t>совпадение</a:t>
            </a:r>
            <a:r>
              <a:rPr sz="1100" spc="25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Georgia"/>
                <a:cs typeface="Georgia"/>
              </a:rPr>
              <a:t>слов/выражений</a:t>
            </a:r>
            <a:endParaRPr sz="1100">
              <a:latin typeface="Georgia"/>
              <a:cs typeface="Georgia"/>
            </a:endParaRPr>
          </a:p>
          <a:p>
            <a:pPr marL="122555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по </a:t>
            </a:r>
            <a:r>
              <a:rPr sz="1100" spc="-25" dirty="0">
                <a:solidFill>
                  <a:srgbClr val="22373A"/>
                </a:solidFill>
                <a:latin typeface="Georgia"/>
                <a:cs typeface="Georgia"/>
              </a:rPr>
              <a:t>схожести</a:t>
            </a:r>
            <a:r>
              <a:rPr sz="1100" dirty="0">
                <a:solidFill>
                  <a:srgbClr val="22373A"/>
                </a:solidFill>
                <a:latin typeface="Georgia"/>
                <a:cs typeface="Georgi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Georgia"/>
                <a:cs typeface="Georgia"/>
              </a:rPr>
              <a:t>(Эмбеддинг)</a:t>
            </a:r>
            <a:endParaRPr sz="1100">
              <a:latin typeface="Georgia"/>
              <a:cs typeface="Georgi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167" y="1555415"/>
            <a:ext cx="3695207" cy="177311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3" y="3443351"/>
            <a:ext cx="4610735" cy="12700"/>
            <a:chOff x="-3" y="3443351"/>
            <a:chExt cx="4610735" cy="12700"/>
          </a:xfrm>
        </p:grpSpPr>
        <p:sp>
          <p:nvSpPr>
            <p:cNvPr id="9" name="object 9"/>
            <p:cNvSpPr/>
            <p:nvPr/>
          </p:nvSpPr>
          <p:spPr>
            <a:xfrm>
              <a:off x="0" y="3449675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126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27" y="3448412"/>
              <a:ext cx="4605655" cy="5080"/>
            </a:xfrm>
            <a:custGeom>
              <a:avLst/>
              <a:gdLst/>
              <a:ahLst/>
              <a:cxnLst/>
              <a:rect l="l" t="t" r="r" b="b"/>
              <a:pathLst>
                <a:path w="4605655" h="5079">
                  <a:moveTo>
                    <a:pt x="4605477" y="5060"/>
                  </a:moveTo>
                  <a:lnTo>
                    <a:pt x="0" y="5060"/>
                  </a:lnTo>
                  <a:lnTo>
                    <a:pt x="0" y="0"/>
                  </a:lnTo>
                  <a:lnTo>
                    <a:pt x="4605477" y="0"/>
                  </a:lnTo>
                </a:path>
              </a:pathLst>
            </a:custGeom>
            <a:ln w="506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" y="3448412"/>
              <a:ext cx="2592070" cy="5080"/>
            </a:xfrm>
            <a:custGeom>
              <a:avLst/>
              <a:gdLst/>
              <a:ahLst/>
              <a:cxnLst/>
              <a:rect l="l" t="t" r="r" b="b"/>
              <a:pathLst>
                <a:path w="2592070" h="5079">
                  <a:moveTo>
                    <a:pt x="0" y="5060"/>
                  </a:moveTo>
                  <a:lnTo>
                    <a:pt x="0" y="0"/>
                  </a:lnTo>
                  <a:lnTo>
                    <a:pt x="2592033" y="0"/>
                  </a:lnTo>
                  <a:lnTo>
                    <a:pt x="2592033" y="5060"/>
                  </a:lnTo>
                  <a:lnTo>
                    <a:pt x="0" y="5060"/>
                  </a:lnTo>
                  <a:close/>
                </a:path>
              </a:pathLst>
            </a:custGeom>
            <a:ln w="506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493</Words>
  <Application>Microsoft Office PowerPoint</Application>
  <PresentationFormat>Произвольный</PresentationFormat>
  <Paragraphs>101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Georgia</vt:lpstr>
      <vt:lpstr>Lucida Sans Unicode</vt:lpstr>
      <vt:lpstr>Microsoft Sans Serif</vt:lpstr>
      <vt:lpstr>Times New Roman</vt:lpstr>
      <vt:lpstr>Trebuchet MS</vt:lpstr>
      <vt:lpstr>Office Theme</vt:lpstr>
      <vt:lpstr>Презентация PowerPoint</vt:lpstr>
      <vt:lpstr>Актуальность</vt:lpstr>
      <vt:lpstr>Рост видеоконтента</vt:lpstr>
      <vt:lpstr>Цель и задачи проекта</vt:lpstr>
      <vt:lpstr>Области применения</vt:lpstr>
      <vt:lpstr>Технологии и инструменты разработки</vt:lpstr>
      <vt:lpstr>Архитектура приложения</vt:lpstr>
      <vt:lpstr>Обработка видео</vt:lpstr>
      <vt:lpstr>Поиск контента</vt:lpstr>
      <vt:lpstr>Интерфейс пользователя</vt:lpstr>
      <vt:lpstr>Демонстрация интерфейса - Поиск</vt:lpstr>
      <vt:lpstr>Демонстрация интерфейса - Результаты</vt:lpstr>
      <vt:lpstr>Презентация PowerPoint</vt:lpstr>
      <vt:lpstr>Преимущества проекта</vt:lpstr>
      <vt:lpstr>Результаты проделанной работы</vt:lpstr>
      <vt:lpstr>Публикации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UsusCimex</dc:creator>
  <cp:lastModifiedBy>Даня UC</cp:lastModifiedBy>
  <cp:revision>3</cp:revision>
  <dcterms:created xsi:type="dcterms:W3CDTF">2025-06-15T11:51:09Z</dcterms:created>
  <dcterms:modified xsi:type="dcterms:W3CDTF">2025-06-15T12:14:30Z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2025-06-15T00:00:00Z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2025-06-15T00:00:00Z</vt:filetime>
  </property>
  <property fmtid="{D5CDD505-2E9C-101B-9397-08002B2CF9AE}" pid="5" name="PTEX.Fullbanner">
    <vt:lpwstr>This is MiKTeX-pdfTeX 4.19.0 (1.40.26)</vt:lpwstr>
  </property>
  <property fmtid="{D5CDD505-2E9C-101B-9397-08002B2CF9AE}" pid="6" name="Producer">
    <vt:lpwstr>MiKTeX pdfTeX-1.40.26</vt:lpwstr>
  </property>
</Properties>
</file>